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7" r:id="rId1"/>
  </p:sldMasterIdLst>
  <p:notesMasterIdLst>
    <p:notesMasterId r:id="rId22"/>
  </p:notesMasterIdLst>
  <p:handoutMasterIdLst>
    <p:handoutMasterId r:id="rId23"/>
  </p:handoutMasterIdLst>
  <p:sldIdLst>
    <p:sldId id="305" r:id="rId2"/>
    <p:sldId id="342" r:id="rId3"/>
    <p:sldId id="356" r:id="rId4"/>
    <p:sldId id="351" r:id="rId5"/>
    <p:sldId id="281" r:id="rId6"/>
    <p:sldId id="333" r:id="rId7"/>
    <p:sldId id="332" r:id="rId8"/>
    <p:sldId id="344" r:id="rId9"/>
    <p:sldId id="334" r:id="rId10"/>
    <p:sldId id="345" r:id="rId11"/>
    <p:sldId id="346" r:id="rId12"/>
    <p:sldId id="347" r:id="rId13"/>
    <p:sldId id="348" r:id="rId14"/>
    <p:sldId id="349" r:id="rId15"/>
    <p:sldId id="354" r:id="rId16"/>
    <p:sldId id="353" r:id="rId17"/>
    <p:sldId id="357" r:id="rId18"/>
    <p:sldId id="350" r:id="rId19"/>
    <p:sldId id="341" r:id="rId20"/>
    <p:sldId id="287" r:id="rId21"/>
  </p:sldIdLst>
  <p:sldSz cx="12192000" cy="6858000"/>
  <p:notesSz cx="6797675" cy="9856788"/>
  <p:custDataLst>
    <p:tags r:id="rId24"/>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FF00"/>
    <a:srgbClr val="00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1D6D0-0024-43FE-9C9A-B836CB5D89E9}" v="535" dt="2019-02-15T09:49:58.762"/>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56" autoAdjust="0"/>
  </p:normalViewPr>
  <p:slideViewPr>
    <p:cSldViewPr snapToGrid="0" showGuides="1">
      <p:cViewPr varScale="1">
        <p:scale>
          <a:sx n="83" d="100"/>
          <a:sy n="83" d="100"/>
        </p:scale>
        <p:origin x="614" y="72"/>
      </p:cViewPr>
      <p:guideLst>
        <p:guide pos="506"/>
        <p:guide pos="6199"/>
        <p:guide orient="horz" pos="134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682" y="90"/>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3" y="9362371"/>
            <a:ext cx="2946189" cy="492839"/>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9901" y="9362371"/>
            <a:ext cx="2946189" cy="492839"/>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28775" y="327025"/>
            <a:ext cx="3541713" cy="1992313"/>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1041" y="2522337"/>
            <a:ext cx="6236945" cy="6595193"/>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0" y="9373112"/>
            <a:ext cx="2529367" cy="400946"/>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60251" y="9373112"/>
            <a:ext cx="1478522" cy="400946"/>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443" y="9320469"/>
            <a:ext cx="992176" cy="380806"/>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27461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2</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79240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1986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4375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1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17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59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8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92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8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endParaRPr lang="sv-SE" sz="1200" dirty="0">
              <a:solidFill>
                <a:srgbClr val="000000"/>
              </a:solidFill>
              <a:cs typeface="Arial" pitchFamily="34" charset="0"/>
            </a:endParaRPr>
          </a:p>
          <a:p>
            <a:pPr algn="r"/>
            <a:r>
              <a:rPr lang="sv-SE" sz="1200" dirty="0">
                <a:solidFill>
                  <a:srgbClr val="000000"/>
                </a:solidFill>
                <a:cs typeface="Arial" pitchFamily="34" charset="0"/>
              </a:rPr>
              <a:t>Pink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7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8206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6457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Portland </a:t>
            </a:r>
            <a:r>
              <a:rPr lang="sv-SE" sz="1200" dirty="0" err="1">
                <a:solidFill>
                  <a:srgbClr val="000000"/>
                </a:solidFill>
              </a:rPr>
              <a:t>towers</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6527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53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only</a:t>
            </a:r>
            <a:endParaRPr lang="sv-SE" sz="1200" dirty="0">
              <a:solidFill>
                <a:srgbClr val="000000"/>
              </a:solidFill>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92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4227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2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743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325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048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58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27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650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E18 Ostfold</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795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697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Pink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on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with</a:t>
            </a:r>
            <a:r>
              <a:rPr lang="sv-SE" sz="1200" dirty="0">
                <a:solidFill>
                  <a:srgbClr val="000000"/>
                </a:solidFill>
                <a:cs typeface="Arial" pitchFamily="34" charset="0"/>
              </a:rPr>
              <a:t> </a:t>
            </a:r>
            <a:r>
              <a:rPr lang="sv-SE" sz="1200" dirty="0" err="1">
                <a:solidFill>
                  <a:srgbClr val="000000"/>
                </a:solidFill>
                <a:cs typeface="Arial" pitchFamily="34" charset="0"/>
              </a:rPr>
              <a:t>textbox</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262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Full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885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Heading</a:t>
            </a:r>
            <a:r>
              <a:rPr lang="sv-SE" sz="1200" dirty="0">
                <a:solidFill>
                  <a:srgbClr val="000000"/>
                </a:solidFill>
                <a:cs typeface="Arial" pitchFamily="34" charset="0"/>
              </a:rPr>
              <a:t> on </a:t>
            </a: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photo</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12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7616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8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solidFill>
                  <a:srgbClr val="000000"/>
                </a:solidFill>
              </a:rPr>
              <a:pPr>
                <a:defRPr/>
              </a:pPr>
              <a:t>‹#›</a:t>
            </a:fld>
            <a:endParaRPr lang="sv-SE" dirty="0">
              <a:solidFill>
                <a:srgbClr val="000000"/>
              </a:solidFill>
            </a:endParaRPr>
          </a:p>
        </p:txBody>
      </p:sp>
      <p:sp>
        <p:nvSpPr>
          <p:cNvPr id="6" name="TextBox 5"/>
          <p:cNvSpPr txBox="1"/>
          <p:nvPr userDrawn="1"/>
        </p:nvSpPr>
        <p:spPr>
          <a:xfrm>
            <a:off x="-2285999" y="74615"/>
            <a:ext cx="2245360" cy="646331"/>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Blank</a:t>
            </a:r>
            <a:br>
              <a:rPr lang="sv-SE" sz="1200" dirty="0">
                <a:solidFill>
                  <a:srgbClr val="000000"/>
                </a:solidFill>
                <a:cs typeface="Arial" pitchFamily="34" charset="0"/>
              </a:rPr>
            </a:br>
            <a:endParaRPr lang="sv-SE" sz="1200" dirty="0">
              <a:solidFill>
                <a:srgbClr val="000000"/>
              </a:solidFill>
              <a:cs typeface="Arial" pitchFamily="34" charset="0"/>
            </a:endParaRPr>
          </a:p>
          <a:p>
            <a:pPr algn="r"/>
            <a:r>
              <a:rPr lang="sv-SE" sz="1200" dirty="0">
                <a:solidFill>
                  <a:srgbClr val="000000"/>
                </a:solidFill>
                <a:cs typeface="Arial" pitchFamily="34" charset="0"/>
              </a:rPr>
              <a:t> </a:t>
            </a:r>
          </a:p>
        </p:txBody>
      </p:sp>
    </p:spTree>
    <p:extLst>
      <p:ext uri="{BB962C8B-B14F-4D97-AF65-F5344CB8AC3E}">
        <p14:creationId xmlns:p14="http://schemas.microsoft.com/office/powerpoint/2010/main" val="303334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727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146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716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err="1">
                <a:solidFill>
                  <a:srgbClr val="000000"/>
                </a:solidFill>
              </a:rPr>
              <a:t>Safety</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69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249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89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112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74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228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715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96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713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737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Horizontal</a:t>
            </a:r>
            <a:r>
              <a:rPr lang="sv-SE" sz="1200" dirty="0">
                <a:solidFill>
                  <a:srgbClr val="000000"/>
                </a:solidFill>
                <a:cs typeface="Arial" pitchFamily="34" charset="0"/>
              </a:rPr>
              <a: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9931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689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left</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78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Four</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5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Five</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NCC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497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734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839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Light</a:t>
            </a:r>
            <a:r>
              <a:rPr lang="sv-SE" sz="1100" dirty="0">
                <a:solidFill>
                  <a:srgbClr val="000000"/>
                </a:solidFill>
                <a:cs typeface="Arial" pitchFamily="34" charset="0"/>
              </a:rPr>
              <a:t>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015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2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Tree>
    <p:extLst>
      <p:ext uri="{BB962C8B-B14F-4D97-AF65-F5344CB8AC3E}">
        <p14:creationId xmlns:p14="http://schemas.microsoft.com/office/powerpoint/2010/main" val="1098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875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2430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spTree>
    <p:extLst>
      <p:ext uri="{BB962C8B-B14F-4D97-AF65-F5344CB8AC3E}">
        <p14:creationId xmlns:p14="http://schemas.microsoft.com/office/powerpoint/2010/main" val="26982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91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solidFill>
                  <a:srgbClr val="000000"/>
                </a:solidFill>
              </a:rPr>
              <a:t>zcCompany</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a:solidFill>
                  <a:srgbClr val="000000"/>
                </a:solidFill>
              </a:rPr>
              <a:pPr>
                <a:defRPr/>
              </a:pPr>
              <a:t>‹#›</a:t>
            </a:fld>
            <a:endParaRPr lang="sv-SE" dirty="0">
              <a:solidFill>
                <a:srgbClr val="000000"/>
              </a:solidFill>
            </a:endParaRPr>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61" cstate="screen">
            <a:extLst>
              <a:ext uri="{28A0092B-C50C-407E-A947-70E740481C1C}">
                <a14:useLocalDpi xmlns:a14="http://schemas.microsoft.com/office/drawing/2010/main"/>
              </a:ext>
            </a:extLst>
          </a:blip>
          <a:stretch>
            <a:fillRect/>
          </a:stretch>
        </p:blipFill>
        <p:spPr>
          <a:xfrm>
            <a:off x="10673875" y="6286105"/>
            <a:ext cx="1036201" cy="395403"/>
          </a:xfrm>
          <a:prstGeom prst="rect">
            <a:avLst/>
          </a:prstGeom>
        </p:spPr>
      </p:pic>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7378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8">
          <p15:clr>
            <a:srgbClr val="F26B43"/>
          </p15:clr>
        </p15:guide>
        <p15:guide id="2" orient="horz" pos="879">
          <p15:clr>
            <a:srgbClr val="F26B43"/>
          </p15:clr>
        </p15:guide>
        <p15:guide id="3" pos="302">
          <p15:clr>
            <a:srgbClr val="F26B43"/>
          </p15:clr>
        </p15:guide>
        <p15:guide id="4" orient="horz" pos="3748">
          <p15:clr>
            <a:srgbClr val="F26B43"/>
          </p15:clr>
        </p15:guide>
        <p15:guide id="5" orient="horz" pos="1117">
          <p15:clr>
            <a:srgbClr val="F26B43"/>
          </p15:clr>
        </p15:guide>
        <p15:guide id="6" orient="horz" pos="750">
          <p15:clr>
            <a:srgbClr val="F26B43"/>
          </p15:clr>
        </p15:guide>
        <p15:guide id="7" pos="5664">
          <p15:clr>
            <a:srgbClr val="F26B43"/>
          </p15:clr>
        </p15:guide>
        <p15:guide id="8" pos="4770">
          <p15:clr>
            <a:srgbClr val="F26B43"/>
          </p15:clr>
        </p15:guide>
        <p15:guide id="9" pos="3840">
          <p15:clr>
            <a:srgbClr val="F26B43"/>
          </p15:clr>
        </p15:guide>
        <p15:guide id="10"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image" Target="../media/image9.png"/><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notesSlide" Target="../notesSlides/notesSlide3.xml"/><Relationship Id="rId16" Type="http://schemas.openxmlformats.org/officeDocument/2006/relationships/slide" Target="slide17.xml"/><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8AAE48B-BCB7-4EDB-8F22-690AE0641EC4}"/>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6" name="Rubrik 5"/>
          <p:cNvSpPr>
            <a:spLocks noGrp="1"/>
          </p:cNvSpPr>
          <p:nvPr>
            <p:ph type="title"/>
          </p:nvPr>
        </p:nvSpPr>
        <p:spPr/>
        <p:txBody>
          <a:bodyPr/>
          <a:lstStyle/>
          <a:p>
            <a:r>
              <a:rPr lang="sv-SE" dirty="0">
                <a:solidFill>
                  <a:srgbClr val="FFFFFF"/>
                </a:solidFill>
              </a:rPr>
              <a:t>Ritramar, namnruta och metadata</a:t>
            </a:r>
            <a:br>
              <a:rPr lang="sv-SE" sz="8800" dirty="0">
                <a:solidFill>
                  <a:srgbClr val="FFFFFF"/>
                </a:solidFill>
              </a:rPr>
            </a:br>
            <a:r>
              <a:rPr lang="sv-SE" sz="1800" b="0" dirty="0">
                <a:solidFill>
                  <a:srgbClr val="FFFFFF"/>
                </a:solidFill>
              </a:rPr>
              <a:t>Anvisning med exempel på information och metadata i handlingsförteckning och ritningar</a:t>
            </a:r>
            <a:endParaRPr lang="sv-SE" sz="1800" dirty="0">
              <a:solidFill>
                <a:schemeClr val="bg1"/>
              </a:solidFill>
            </a:endParaRPr>
          </a:p>
        </p:txBody>
      </p:sp>
      <p:sp>
        <p:nvSpPr>
          <p:cNvPr id="9" name="Rektangel 8">
            <a:extLst>
              <a:ext uri="{FF2B5EF4-FFF2-40B4-BE49-F238E27FC236}">
                <a16:creationId xmlns:a16="http://schemas.microsoft.com/office/drawing/2014/main" id="{545DA67C-729D-4DC3-AD3C-52DF7E71D751}"/>
              </a:ext>
            </a:extLst>
          </p:cNvPr>
          <p:cNvSpPr/>
          <p:nvPr/>
        </p:nvSpPr>
        <p:spPr>
          <a:xfrm>
            <a:off x="0" y="-46180"/>
            <a:ext cx="12192000" cy="61555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10" name="Rubrik 4">
            <a:extLst>
              <a:ext uri="{FF2B5EF4-FFF2-40B4-BE49-F238E27FC236}">
                <a16:creationId xmlns:a16="http://schemas.microsoft.com/office/drawing/2014/main" id="{7570075C-32EA-478A-9FEC-5973A88427BB}"/>
              </a:ext>
            </a:extLst>
          </p:cNvPr>
          <p:cNvSpPr txBox="1">
            <a:spLocks/>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sz="5400" dirty="0">
                <a:solidFill>
                  <a:srgbClr val="FFFFFF"/>
                </a:solidFill>
              </a:rPr>
              <a:t>BEAst Hänvisningar i handlingar</a:t>
            </a:r>
            <a:br>
              <a:rPr lang="sv-SE" sz="5400" dirty="0">
                <a:solidFill>
                  <a:srgbClr val="FFFFFF"/>
                </a:solidFill>
              </a:rPr>
            </a:br>
            <a:r>
              <a:rPr lang="sv-SE" sz="1800" b="0" dirty="0">
                <a:solidFill>
                  <a:srgbClr val="FFFFFF"/>
                </a:solidFill>
              </a:rPr>
              <a:t>Guide och anvisning med exempel</a:t>
            </a:r>
            <a:br>
              <a:rPr lang="sv-SE" sz="1800" b="0" dirty="0">
                <a:solidFill>
                  <a:srgbClr val="FFFFFF"/>
                </a:solidFill>
              </a:rPr>
            </a:br>
            <a:br>
              <a:rPr lang="sv-SE" sz="1800" b="0" dirty="0">
                <a:solidFill>
                  <a:srgbClr val="FFFFFF"/>
                </a:solidFill>
              </a:rPr>
            </a:br>
            <a:endParaRPr lang="sv-SE" dirty="0">
              <a:solidFill>
                <a:srgbClr val="FFFFFF"/>
              </a:solidFill>
            </a:endParaRPr>
          </a:p>
        </p:txBody>
      </p:sp>
      <p:sp>
        <p:nvSpPr>
          <p:cNvPr id="12" name="Platshållare för sidfot 1">
            <a:extLst>
              <a:ext uri="{FF2B5EF4-FFF2-40B4-BE49-F238E27FC236}">
                <a16:creationId xmlns:a16="http://schemas.microsoft.com/office/drawing/2014/main" id="{47160527-AD79-4710-9201-5406748706E0}"/>
              </a:ext>
            </a:extLst>
          </p:cNvPr>
          <p:cNvSpPr>
            <a:spLocks noGrp="1"/>
          </p:cNvSpPr>
          <p:nvPr>
            <p:ph type="ftr" sz="quarter" idx="11"/>
          </p:nvPr>
        </p:nvSpPr>
        <p:spPr>
          <a:xfrm>
            <a:off x="377475" y="6395686"/>
            <a:ext cx="3956400" cy="327532"/>
          </a:xfrm>
        </p:spPr>
        <p:txBody>
          <a:bodyPr/>
          <a:lstStyle/>
          <a:p>
            <a:pPr>
              <a:defRPr/>
            </a:pPr>
            <a:r>
              <a:rPr lang="sv-SE" sz="1000" dirty="0"/>
              <a:t>Version 1.0 från 2019-02-15</a:t>
            </a:r>
          </a:p>
        </p:txBody>
      </p:sp>
    </p:spTree>
    <p:extLst>
      <p:ext uri="{BB962C8B-B14F-4D97-AF65-F5344CB8AC3E}">
        <p14:creationId xmlns:p14="http://schemas.microsoft.com/office/powerpoint/2010/main" val="10975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CB7403C-8237-499B-ADB6-F8A96785C68B}"/>
              </a:ext>
            </a:extLst>
          </p:cNvPr>
          <p:cNvPicPr>
            <a:picLocks noChangeAspect="1"/>
          </p:cNvPicPr>
          <p:nvPr/>
        </p:nvPicPr>
        <p:blipFill>
          <a:blip r:embed="rId2"/>
          <a:stretch>
            <a:fillRect/>
          </a:stretch>
        </p:blipFill>
        <p:spPr>
          <a:xfrm>
            <a:off x="10534650" y="6295736"/>
            <a:ext cx="1257300" cy="427482"/>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78" y="2329051"/>
            <a:ext cx="5710921" cy="4033266"/>
          </a:xfrm>
          <a:prstGeom prst="rect">
            <a:avLst/>
          </a:prstGeom>
          <a:ln>
            <a:solidFill>
              <a:schemeClr val="bg1">
                <a:lumMod val="75000"/>
              </a:schemeClr>
            </a:solidFill>
          </a:ln>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a:xfrm>
            <a:off x="385080" y="197634"/>
            <a:ext cx="11712432" cy="1097766"/>
          </a:xfrm>
        </p:spPr>
        <p:txBody>
          <a:bodyPr/>
          <a:lstStyle/>
          <a:p>
            <a:r>
              <a:rPr lang="sv-SE" dirty="0">
                <a:solidFill>
                  <a:srgbClr val="FFFFFF"/>
                </a:solidFill>
              </a:rPr>
              <a:t>5a. </a:t>
            </a:r>
            <a:r>
              <a:rPr lang="sv-SE" dirty="0">
                <a:solidFill>
                  <a:schemeClr val="bg1"/>
                </a:solidFill>
              </a:rPr>
              <a:t>Från slipstext till Handlingsförteckning och AF </a:t>
            </a:r>
            <a:br>
              <a:rPr lang="sv-SE" sz="8800" dirty="0">
                <a:solidFill>
                  <a:srgbClr val="FFFFFF"/>
                </a:solidFill>
              </a:rPr>
            </a:br>
            <a:endParaRPr lang="sv-SE" sz="1800" dirty="0">
              <a:solidFill>
                <a:schemeClr val="bg1"/>
              </a:solidFill>
            </a:endParaRPr>
          </a:p>
        </p:txBody>
      </p:sp>
      <p:sp>
        <p:nvSpPr>
          <p:cNvPr id="11" name="Platshållare för innehåll 6">
            <a:extLst>
              <a:ext uri="{FF2B5EF4-FFF2-40B4-BE49-F238E27FC236}">
                <a16:creationId xmlns:a16="http://schemas.microsoft.com/office/drawing/2014/main" id="{0A07D0EA-FF61-4D6A-A0F3-00E0E5C182F2}"/>
              </a:ext>
            </a:extLst>
          </p:cNvPr>
          <p:cNvSpPr>
            <a:spLocks noGrp="1"/>
          </p:cNvSpPr>
          <p:nvPr>
            <p:ph sz="quarter" idx="14"/>
          </p:nvPr>
        </p:nvSpPr>
        <p:spPr>
          <a:xfrm>
            <a:off x="385079" y="1498917"/>
            <a:ext cx="11511357" cy="830134"/>
          </a:xfrm>
        </p:spPr>
        <p:txBody>
          <a:bodyPr/>
          <a:lstStyle/>
          <a:p>
            <a:pPr marL="0" indent="0">
              <a:spcBef>
                <a:spcPts val="600"/>
              </a:spcBef>
              <a:buNone/>
            </a:pPr>
            <a:r>
              <a:rPr lang="sv-SE" sz="1600" dirty="0"/>
              <a:t>En länk till handlingsförteckningen samt länkar till allmänna föreskrifter med placering högst upp under hänvisningar i slipstexten </a:t>
            </a:r>
            <a:r>
              <a:rPr lang="sv-SE" sz="1600" dirty="0">
                <a:solidFill>
                  <a:schemeClr val="tx1"/>
                </a:solidFill>
              </a:rPr>
              <a:t>på samtliga ritningar </a:t>
            </a:r>
            <a:r>
              <a:rPr lang="sv-SE" sz="1600" dirty="0"/>
              <a:t>underlättar navigeringen avsevärt. Filnamnet på HF </a:t>
            </a:r>
            <a:r>
              <a:rPr lang="sv-SE" sz="1600" b="1" dirty="0"/>
              <a:t>Handlingsförteckningen</a:t>
            </a:r>
            <a:r>
              <a:rPr lang="sv-SE" sz="1600" dirty="0"/>
              <a:t> och AF </a:t>
            </a:r>
            <a:r>
              <a:rPr lang="sv-SE" sz="1600" b="1" dirty="0"/>
              <a:t>Allmänna föreskrifter </a:t>
            </a:r>
            <a:r>
              <a:rPr lang="sv-SE" sz="1600" dirty="0"/>
              <a:t>ska överensstämma med hänvisningen i slipstexten, </a:t>
            </a:r>
            <a:r>
              <a:rPr lang="sv-SE" sz="1600" b="1" i="1" dirty="0"/>
              <a:t>Disciplinbeteckning</a:t>
            </a:r>
            <a:r>
              <a:rPr lang="sv-SE" sz="1600" b="1" dirty="0"/>
              <a:t>-Handlingsförteckning</a:t>
            </a:r>
            <a:r>
              <a:rPr lang="sv-SE" sz="1600" dirty="0"/>
              <a:t>.</a:t>
            </a:r>
          </a:p>
          <a:p>
            <a:pPr marL="0" indent="0">
              <a:spcBef>
                <a:spcPts val="600"/>
              </a:spcBef>
              <a:buNone/>
            </a:pPr>
            <a:endParaRPr lang="sv-SE" dirty="0">
              <a:latin typeface="Arial" pitchFamily="34" charset="0"/>
            </a:endParaRPr>
          </a:p>
          <a:p>
            <a:pPr marL="0" indent="0">
              <a:spcBef>
                <a:spcPts val="600"/>
              </a:spcBef>
              <a:buNone/>
            </a:pPr>
            <a:endParaRPr lang="sv-SE" dirty="0">
              <a:latin typeface="Arial" pitchFamily="34" charset="0"/>
            </a:endParaRPr>
          </a:p>
          <a:p>
            <a:pPr marL="0" indent="0">
              <a:buNone/>
            </a:pPr>
            <a:endParaRPr lang="sv-SE" dirty="0"/>
          </a:p>
        </p:txBody>
      </p:sp>
      <p:pic>
        <p:nvPicPr>
          <p:cNvPr id="12" name="Bildobjekt 11"/>
          <p:cNvPicPr>
            <a:picLocks noChangeAspect="1"/>
          </p:cNvPicPr>
          <p:nvPr/>
        </p:nvPicPr>
        <p:blipFill>
          <a:blip r:embed="rId4"/>
          <a:stretch>
            <a:fillRect/>
          </a:stretch>
        </p:blipFill>
        <p:spPr>
          <a:xfrm>
            <a:off x="7254060" y="2498099"/>
            <a:ext cx="3133333" cy="3752381"/>
          </a:xfrm>
          <a:prstGeom prst="rect">
            <a:avLst/>
          </a:prstGeom>
          <a:ln>
            <a:solidFill>
              <a:schemeClr val="bg1">
                <a:lumMod val="75000"/>
              </a:schemeClr>
            </a:solidFill>
          </a:ln>
        </p:spPr>
      </p:pic>
      <p:cxnSp>
        <p:nvCxnSpPr>
          <p:cNvPr id="4" name="Rak koppling 3"/>
          <p:cNvCxnSpPr>
            <a:cxnSpLocks/>
          </p:cNvCxnSpPr>
          <p:nvPr/>
        </p:nvCxnSpPr>
        <p:spPr>
          <a:xfrm>
            <a:off x="5689600" y="2650836"/>
            <a:ext cx="1564460" cy="166255"/>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1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2BCEDC9-9C50-46A2-A2AB-B87DEB1818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78" y="2329051"/>
            <a:ext cx="5710921" cy="4033266"/>
          </a:xfrm>
          <a:prstGeom prst="rect">
            <a:avLst/>
          </a:prstGeom>
          <a:ln>
            <a:solidFill>
              <a:schemeClr val="bg1">
                <a:lumMod val="75000"/>
              </a:schemeClr>
            </a:solidFill>
          </a:ln>
        </p:spPr>
      </p:pic>
      <p:pic>
        <p:nvPicPr>
          <p:cNvPr id="10" name="Bildobjekt 9">
            <a:extLst>
              <a:ext uri="{FF2B5EF4-FFF2-40B4-BE49-F238E27FC236}">
                <a16:creationId xmlns:a16="http://schemas.microsoft.com/office/drawing/2014/main" id="{2625FC21-8ADB-49F1-BB9F-99343C40D35D}"/>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5b. </a:t>
            </a:r>
            <a:r>
              <a:rPr lang="sv-SE" dirty="0">
                <a:solidFill>
                  <a:schemeClr val="bg1"/>
                </a:solidFill>
              </a:rPr>
              <a:t>Från slipstext till översiktsplaner </a:t>
            </a:r>
            <a:br>
              <a:rPr lang="sv-SE" sz="8800" dirty="0">
                <a:solidFill>
                  <a:srgbClr val="FFFFFF"/>
                </a:solidFill>
              </a:rPr>
            </a:br>
            <a:endParaRPr lang="sv-SE" sz="1800" dirty="0">
              <a:solidFill>
                <a:schemeClr val="bg1"/>
              </a:solidFill>
            </a:endParaRPr>
          </a:p>
        </p:txBody>
      </p:sp>
      <p:sp>
        <p:nvSpPr>
          <p:cNvPr id="11" name="Platshållare för innehåll 6">
            <a:extLst>
              <a:ext uri="{FF2B5EF4-FFF2-40B4-BE49-F238E27FC236}">
                <a16:creationId xmlns:a16="http://schemas.microsoft.com/office/drawing/2014/main" id="{0A07D0EA-FF61-4D6A-A0F3-00E0E5C182F2}"/>
              </a:ext>
            </a:extLst>
          </p:cNvPr>
          <p:cNvSpPr>
            <a:spLocks noGrp="1"/>
          </p:cNvSpPr>
          <p:nvPr>
            <p:ph sz="quarter" idx="14"/>
          </p:nvPr>
        </p:nvSpPr>
        <p:spPr>
          <a:xfrm>
            <a:off x="385080" y="1498917"/>
            <a:ext cx="10191600" cy="4176000"/>
          </a:xfrm>
        </p:spPr>
        <p:txBody>
          <a:bodyPr/>
          <a:lstStyle/>
          <a:p>
            <a:pPr marL="0" indent="0">
              <a:spcBef>
                <a:spcPts val="600"/>
              </a:spcBef>
              <a:buNone/>
            </a:pPr>
            <a:r>
              <a:rPr lang="sv-SE" sz="1600" dirty="0"/>
              <a:t>Hänvisningar i slipstexten till översiktsplaner underlättar samt snabbar på navigeringen mellan ritningarna. Dessa hänvisningar ska finnas med </a:t>
            </a:r>
            <a:r>
              <a:rPr lang="sv-SE" sz="1600" dirty="0">
                <a:solidFill>
                  <a:schemeClr val="tx1"/>
                </a:solidFill>
              </a:rPr>
              <a:t>på samtliga ritningar.</a:t>
            </a:r>
          </a:p>
          <a:p>
            <a:pPr marL="0" indent="0">
              <a:spcBef>
                <a:spcPts val="600"/>
              </a:spcBef>
              <a:buNone/>
            </a:pPr>
            <a:endParaRPr lang="sv-SE" dirty="0">
              <a:latin typeface="Arial" pitchFamily="34" charset="0"/>
            </a:endParaRPr>
          </a:p>
          <a:p>
            <a:pPr marL="0" indent="0">
              <a:buNone/>
            </a:pPr>
            <a:endParaRPr lang="sv-SE" dirty="0"/>
          </a:p>
        </p:txBody>
      </p:sp>
      <p:pic>
        <p:nvPicPr>
          <p:cNvPr id="14" name="Bildobjekt 13"/>
          <p:cNvPicPr>
            <a:picLocks noChangeAspect="1"/>
          </p:cNvPicPr>
          <p:nvPr/>
        </p:nvPicPr>
        <p:blipFill>
          <a:blip r:embed="rId4"/>
          <a:stretch>
            <a:fillRect/>
          </a:stretch>
        </p:blipFill>
        <p:spPr>
          <a:xfrm>
            <a:off x="7254060" y="2498098"/>
            <a:ext cx="3133333" cy="3752381"/>
          </a:xfrm>
          <a:prstGeom prst="rect">
            <a:avLst/>
          </a:prstGeom>
          <a:ln>
            <a:solidFill>
              <a:schemeClr val="bg1">
                <a:lumMod val="75000"/>
              </a:schemeClr>
            </a:solidFill>
          </a:ln>
        </p:spPr>
      </p:pic>
      <p:cxnSp>
        <p:nvCxnSpPr>
          <p:cNvPr id="16" name="Rak koppling 15"/>
          <p:cNvCxnSpPr>
            <a:cxnSpLocks/>
          </p:cNvCxnSpPr>
          <p:nvPr/>
        </p:nvCxnSpPr>
        <p:spPr>
          <a:xfrm>
            <a:off x="5809673" y="2992582"/>
            <a:ext cx="1444387" cy="600363"/>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6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D077844-22B7-4250-BEF5-CF35D5B8A0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78" y="2329051"/>
            <a:ext cx="5710921" cy="4033266"/>
          </a:xfrm>
          <a:prstGeom prst="rect">
            <a:avLst/>
          </a:prstGeom>
          <a:ln>
            <a:solidFill>
              <a:schemeClr val="bg1">
                <a:lumMod val="75000"/>
              </a:schemeClr>
            </a:solidFill>
          </a:ln>
        </p:spPr>
      </p:pic>
      <p:pic>
        <p:nvPicPr>
          <p:cNvPr id="11" name="Bildobjekt 10">
            <a:extLst>
              <a:ext uri="{FF2B5EF4-FFF2-40B4-BE49-F238E27FC236}">
                <a16:creationId xmlns:a16="http://schemas.microsoft.com/office/drawing/2014/main" id="{8585C961-4197-4D53-9BF6-F509DB718D09}"/>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5c. Från slipstext till övriga hänvisningar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A8BCF6D6-AF50-45CD-A27C-808CDACB0318}"/>
              </a:ext>
            </a:extLst>
          </p:cNvPr>
          <p:cNvSpPr>
            <a:spLocks noGrp="1"/>
          </p:cNvSpPr>
          <p:nvPr>
            <p:ph sz="quarter" idx="14"/>
          </p:nvPr>
        </p:nvSpPr>
        <p:spPr>
          <a:xfrm>
            <a:off x="385080" y="1498917"/>
            <a:ext cx="10191600" cy="4176000"/>
          </a:xfrm>
        </p:spPr>
        <p:txBody>
          <a:bodyPr/>
          <a:lstStyle/>
          <a:p>
            <a:pPr marL="0" indent="0">
              <a:spcBef>
                <a:spcPts val="600"/>
              </a:spcBef>
              <a:buNone/>
            </a:pPr>
            <a:r>
              <a:rPr lang="sv-SE" sz="1600" dirty="0"/>
              <a:t>Hänvisningar i slipstexten till uppställningar, förteckningar, sektioner osv. underlättar samt snabbar på navigeringen mellan ritningarna. Dessa hänvisningar ska finnas med </a:t>
            </a:r>
            <a:r>
              <a:rPr lang="sv-SE" sz="1600" dirty="0">
                <a:solidFill>
                  <a:schemeClr val="tx1"/>
                </a:solidFill>
              </a:rPr>
              <a:t>på relevanta planritningar.</a:t>
            </a:r>
          </a:p>
          <a:p>
            <a:pPr marL="0" indent="0">
              <a:spcBef>
                <a:spcPts val="600"/>
              </a:spcBef>
              <a:buNone/>
            </a:pPr>
            <a:endParaRPr lang="sv-SE" dirty="0">
              <a:latin typeface="Arial" pitchFamily="34" charset="0"/>
            </a:endParaRPr>
          </a:p>
          <a:p>
            <a:pPr marL="0" indent="0">
              <a:spcBef>
                <a:spcPts val="600"/>
              </a:spcBef>
              <a:buNone/>
            </a:pPr>
            <a:endParaRPr lang="sv-SE" dirty="0">
              <a:latin typeface="Arial" pitchFamily="34" charset="0"/>
            </a:endParaRPr>
          </a:p>
          <a:p>
            <a:pPr marL="0" indent="0">
              <a:buNone/>
            </a:pPr>
            <a:endParaRPr lang="sv-SE" dirty="0"/>
          </a:p>
        </p:txBody>
      </p:sp>
      <p:pic>
        <p:nvPicPr>
          <p:cNvPr id="14" name="Bildobjekt 13"/>
          <p:cNvPicPr>
            <a:picLocks noChangeAspect="1"/>
          </p:cNvPicPr>
          <p:nvPr/>
        </p:nvPicPr>
        <p:blipFill>
          <a:blip r:embed="rId4"/>
          <a:stretch>
            <a:fillRect/>
          </a:stretch>
        </p:blipFill>
        <p:spPr>
          <a:xfrm>
            <a:off x="7254059" y="2498097"/>
            <a:ext cx="3133333" cy="3752381"/>
          </a:xfrm>
          <a:prstGeom prst="rect">
            <a:avLst/>
          </a:prstGeom>
          <a:ln>
            <a:solidFill>
              <a:schemeClr val="bg1">
                <a:lumMod val="75000"/>
              </a:schemeClr>
            </a:solidFill>
          </a:ln>
        </p:spPr>
      </p:pic>
      <p:cxnSp>
        <p:nvCxnSpPr>
          <p:cNvPr id="15" name="Rak koppling 14"/>
          <p:cNvCxnSpPr>
            <a:cxnSpLocks/>
          </p:cNvCxnSpPr>
          <p:nvPr/>
        </p:nvCxnSpPr>
        <p:spPr>
          <a:xfrm>
            <a:off x="5892800" y="3269673"/>
            <a:ext cx="1361259" cy="2235200"/>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4846" y="2746180"/>
            <a:ext cx="5331745" cy="2145256"/>
          </a:xfrm>
          <a:prstGeom prst="rect">
            <a:avLst/>
          </a:prstGeom>
          <a:ln>
            <a:solidFill>
              <a:schemeClr val="bg1">
                <a:lumMod val="75000"/>
              </a:schemeClr>
            </a:solidFill>
          </a:ln>
        </p:spPr>
      </p:pic>
      <p:pic>
        <p:nvPicPr>
          <p:cNvPr id="12" name="Bildobjekt 11">
            <a:extLst>
              <a:ext uri="{FF2B5EF4-FFF2-40B4-BE49-F238E27FC236}">
                <a16:creationId xmlns:a16="http://schemas.microsoft.com/office/drawing/2014/main" id="{E14214BF-7D73-4F6F-8B0A-2129FACDC84B}"/>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6a. </a:t>
            </a:r>
            <a:r>
              <a:rPr lang="sv-SE" dirty="0">
                <a:solidFill>
                  <a:schemeClr val="bg1"/>
                </a:solidFill>
              </a:rPr>
              <a:t>Från planritning till rumsbeskrivning</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B13E94A8-9736-408E-A75F-29BE02DA3869}"/>
              </a:ext>
            </a:extLst>
          </p:cNvPr>
          <p:cNvSpPr>
            <a:spLocks noGrp="1"/>
          </p:cNvSpPr>
          <p:nvPr>
            <p:ph sz="quarter" idx="14"/>
          </p:nvPr>
        </p:nvSpPr>
        <p:spPr>
          <a:xfrm>
            <a:off x="385079" y="1498917"/>
            <a:ext cx="10458411" cy="1200783"/>
          </a:xfrm>
        </p:spPr>
        <p:txBody>
          <a:bodyPr/>
          <a:lstStyle/>
          <a:p>
            <a:pPr marL="0" indent="0">
              <a:spcBef>
                <a:spcPts val="600"/>
              </a:spcBef>
              <a:buNone/>
            </a:pPr>
            <a:r>
              <a:rPr lang="sv-SE" sz="1600" dirty="0"/>
              <a:t>Hyperlänkar till rumsbeskrivningen på </a:t>
            </a:r>
            <a:r>
              <a:rPr lang="sv-SE" sz="1600" dirty="0">
                <a:solidFill>
                  <a:schemeClr val="tx1"/>
                </a:solidFill>
              </a:rPr>
              <a:t>samtliga planritningar </a:t>
            </a:r>
            <a:r>
              <a:rPr lang="sv-SE" sz="1600" dirty="0"/>
              <a:t>underlättar navigering samt gör rumsbeskrivningen mer lättillgänglig. Hänvisningar på planritningar ska stämma överens exakt med text i rumsbeskrivningen samt att </a:t>
            </a:r>
            <a:r>
              <a:rPr lang="sv-SE" sz="1600" dirty="0">
                <a:solidFill>
                  <a:schemeClr val="tx1"/>
                </a:solidFill>
              </a:rPr>
              <a:t>mallen ”BEAst Rumsbeskrivning” </a:t>
            </a:r>
            <a:r>
              <a:rPr lang="sv-SE" sz="1600" dirty="0"/>
              <a:t>ska användas för att möjliggöra automatisk hyperlänkning. Hyperlänkning tillbaka till planritning där rummet i fråga existerar möjliggör snabb lokalisering av rummet.</a:t>
            </a:r>
          </a:p>
          <a:p>
            <a:pPr marL="0" indent="0">
              <a:spcBef>
                <a:spcPts val="600"/>
              </a:spcBef>
              <a:buNone/>
            </a:pPr>
            <a:endParaRPr lang="sv-SE" dirty="0">
              <a:latin typeface="Arial" pitchFamily="34" charset="0"/>
            </a:endParaRPr>
          </a:p>
          <a:p>
            <a:pPr marL="0" indent="0">
              <a:spcBef>
                <a:spcPts val="600"/>
              </a:spcBef>
              <a:buNone/>
            </a:pPr>
            <a:endParaRPr lang="sv-SE" dirty="0">
              <a:latin typeface="Arial" pitchFamily="34" charset="0"/>
            </a:endParaRPr>
          </a:p>
          <a:p>
            <a:pPr marL="0" indent="0">
              <a:buNone/>
            </a:pPr>
            <a:endParaRPr lang="sv-SE" dirty="0"/>
          </a:p>
        </p:txBody>
      </p:sp>
      <p:pic>
        <p:nvPicPr>
          <p:cNvPr id="11" name="Bildobjekt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530" y="2735451"/>
            <a:ext cx="5397164" cy="3811679"/>
          </a:xfrm>
          <a:prstGeom prst="rect">
            <a:avLst/>
          </a:prstGeom>
          <a:ln>
            <a:solidFill>
              <a:schemeClr val="bg1">
                <a:lumMod val="75000"/>
              </a:schemeClr>
            </a:solidFill>
          </a:ln>
        </p:spPr>
      </p:pic>
      <p:pic>
        <p:nvPicPr>
          <p:cNvPr id="4" name="Bildobjekt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7977" y="5079906"/>
            <a:ext cx="1762818" cy="1467224"/>
          </a:xfrm>
          <a:prstGeom prst="rect">
            <a:avLst/>
          </a:prstGeom>
          <a:ln>
            <a:solidFill>
              <a:schemeClr val="bg1">
                <a:lumMod val="75000"/>
              </a:schemeClr>
            </a:solidFill>
          </a:ln>
        </p:spPr>
      </p:pic>
      <p:cxnSp>
        <p:nvCxnSpPr>
          <p:cNvPr id="15" name="Rak koppling 14"/>
          <p:cNvCxnSpPr>
            <a:endCxn id="4" idx="1"/>
          </p:cNvCxnSpPr>
          <p:nvPr/>
        </p:nvCxnSpPr>
        <p:spPr>
          <a:xfrm>
            <a:off x="2281382" y="4894136"/>
            <a:ext cx="3706595" cy="919382"/>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Rektangel med rundade hörn 11">
            <a:extLst>
              <a:ext uri="{FF2B5EF4-FFF2-40B4-BE49-F238E27FC236}">
                <a16:creationId xmlns:a16="http://schemas.microsoft.com/office/drawing/2014/main" id="{4F4E20B7-8562-4E07-94EC-F2BE1F65C1DC}"/>
              </a:ext>
            </a:extLst>
          </p:cNvPr>
          <p:cNvSpPr/>
          <p:nvPr/>
        </p:nvSpPr>
        <p:spPr>
          <a:xfrm>
            <a:off x="6385017" y="5963062"/>
            <a:ext cx="418739" cy="2353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med rundade hörn 11">
            <a:extLst>
              <a:ext uri="{FF2B5EF4-FFF2-40B4-BE49-F238E27FC236}">
                <a16:creationId xmlns:a16="http://schemas.microsoft.com/office/drawing/2014/main" id="{881FF6FD-27B2-4D28-A3F9-0C2A0058176D}"/>
              </a:ext>
            </a:extLst>
          </p:cNvPr>
          <p:cNvSpPr/>
          <p:nvPr/>
        </p:nvSpPr>
        <p:spPr>
          <a:xfrm>
            <a:off x="8289660" y="3280787"/>
            <a:ext cx="1105549" cy="164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16" name="Rak pilkoppling 15">
            <a:extLst>
              <a:ext uri="{FF2B5EF4-FFF2-40B4-BE49-F238E27FC236}">
                <a16:creationId xmlns:a16="http://schemas.microsoft.com/office/drawing/2014/main" id="{CD0922EA-861F-44A1-89AB-AC0AE74C8076}"/>
              </a:ext>
            </a:extLst>
          </p:cNvPr>
          <p:cNvCxnSpPr>
            <a:cxnSpLocks/>
            <a:stCxn id="14" idx="1"/>
          </p:cNvCxnSpPr>
          <p:nvPr/>
        </p:nvCxnSpPr>
        <p:spPr>
          <a:xfrm flipH="1" flipV="1">
            <a:off x="5713694" y="3352017"/>
            <a:ext cx="2575966" cy="1077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CD0922EA-861F-44A1-89AB-AC0AE74C8076}"/>
              </a:ext>
            </a:extLst>
          </p:cNvPr>
          <p:cNvCxnSpPr>
            <a:cxnSpLocks/>
          </p:cNvCxnSpPr>
          <p:nvPr/>
        </p:nvCxnSpPr>
        <p:spPr>
          <a:xfrm flipV="1">
            <a:off x="6594386" y="4891436"/>
            <a:ext cx="0" cy="1071627"/>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DD70D3E3-A874-4568-815C-5FA9D76623B9}"/>
              </a:ext>
            </a:extLst>
          </p:cNvPr>
          <p:cNvSpPr/>
          <p:nvPr/>
        </p:nvSpPr>
        <p:spPr>
          <a:xfrm>
            <a:off x="7354569" y="3862149"/>
            <a:ext cx="1284943" cy="251231"/>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BF379CC3-B943-4C4D-8D74-FE8EC023FE48}"/>
              </a:ext>
            </a:extLst>
          </p:cNvPr>
          <p:cNvSpPr/>
          <p:nvPr/>
        </p:nvSpPr>
        <p:spPr>
          <a:xfrm>
            <a:off x="8639512" y="3862149"/>
            <a:ext cx="1301020" cy="251231"/>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4459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Bildobjekt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8854" y="2747486"/>
            <a:ext cx="5820155" cy="3805074"/>
          </a:xfrm>
          <a:prstGeom prst="rect">
            <a:avLst/>
          </a:prstGeom>
          <a:ln>
            <a:solidFill>
              <a:schemeClr val="bg1">
                <a:lumMod val="75000"/>
              </a:schemeClr>
            </a:solidFill>
          </a:ln>
        </p:spPr>
      </p:pic>
      <p:pic>
        <p:nvPicPr>
          <p:cNvPr id="9" name="Bildobjekt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70" y="2670677"/>
            <a:ext cx="4149600" cy="3881883"/>
          </a:xfrm>
          <a:prstGeom prst="rect">
            <a:avLst/>
          </a:prstGeom>
          <a:ln>
            <a:solidFill>
              <a:schemeClr val="bg1">
                <a:lumMod val="75000"/>
              </a:schemeClr>
            </a:solidFill>
          </a:ln>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6b. </a:t>
            </a:r>
            <a:r>
              <a:rPr lang="sv-SE" dirty="0">
                <a:solidFill>
                  <a:schemeClr val="bg1"/>
                </a:solidFill>
              </a:rPr>
              <a:t>Från planritning till rumsbeskrivning</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B13E94A8-9736-408E-A75F-29BE02DA3869}"/>
              </a:ext>
            </a:extLst>
          </p:cNvPr>
          <p:cNvSpPr>
            <a:spLocks noGrp="1"/>
          </p:cNvSpPr>
          <p:nvPr>
            <p:ph sz="quarter" idx="14"/>
          </p:nvPr>
        </p:nvSpPr>
        <p:spPr>
          <a:xfrm>
            <a:off x="385080" y="1498917"/>
            <a:ext cx="11252738" cy="1126728"/>
          </a:xfrm>
        </p:spPr>
        <p:txBody>
          <a:bodyPr/>
          <a:lstStyle/>
          <a:p>
            <a:pPr marL="0" indent="0">
              <a:spcBef>
                <a:spcPts val="600"/>
              </a:spcBef>
              <a:buNone/>
            </a:pPr>
            <a:r>
              <a:rPr lang="sv-SE" sz="1600" dirty="0"/>
              <a:t>En rums</a:t>
            </a:r>
            <a:r>
              <a:rPr lang="sv-SE" sz="1600" b="1" u="sng" dirty="0"/>
              <a:t>förteckning</a:t>
            </a:r>
            <a:r>
              <a:rPr lang="sv-SE" sz="1600" dirty="0"/>
              <a:t> ska finnas i början på rums</a:t>
            </a:r>
            <a:r>
              <a:rPr lang="sv-SE" sz="1600" b="1" u="sng" dirty="0"/>
              <a:t>beskrivningen</a:t>
            </a:r>
            <a:r>
              <a:rPr lang="sv-SE" sz="1600" dirty="0"/>
              <a:t>.</a:t>
            </a:r>
            <a:br>
              <a:rPr lang="sv-SE" sz="1600" dirty="0"/>
            </a:br>
            <a:r>
              <a:rPr lang="sv-SE" sz="1600" u="sng" dirty="0">
                <a:solidFill>
                  <a:schemeClr val="tx1"/>
                </a:solidFill>
              </a:rPr>
              <a:t>Läget </a:t>
            </a:r>
            <a:r>
              <a:rPr lang="sv-SE" sz="1600" u="sng" dirty="0"/>
              <a:t>på</a:t>
            </a:r>
            <a:r>
              <a:rPr lang="sv-SE" sz="1600" u="sng" dirty="0">
                <a:solidFill>
                  <a:schemeClr val="tx1"/>
                </a:solidFill>
              </a:rPr>
              <a:t> informationshuvudet </a:t>
            </a:r>
            <a:r>
              <a:rPr lang="sv-SE" sz="1600" u="sng" dirty="0"/>
              <a:t>får ej ändras samt flera beskrivningar per sida får ej förekomma</a:t>
            </a:r>
            <a:r>
              <a:rPr lang="sv-SE" sz="1600" dirty="0"/>
              <a:t>, detta är avgörande faktorer för automatisk hyperlänkning. Det är även viktigt att informationen i beskrivningen struktureras i tabellformat. Beställaren kan i tidigt skede ställa som minsta krav information om rumsnamn samt typnummer. En beskrivning per rum är att föredra men om projekt väljer att endast ha en beskrivning per </a:t>
            </a:r>
            <a:r>
              <a:rPr lang="sv-SE" sz="1600" dirty="0" err="1"/>
              <a:t>rumstyp</a:t>
            </a:r>
            <a:r>
              <a:rPr lang="sv-SE" sz="1600" dirty="0"/>
              <a:t> så används typnummer för att skilja på olika typer.</a:t>
            </a:r>
            <a:endParaRPr lang="sv-SE" dirty="0"/>
          </a:p>
        </p:txBody>
      </p:sp>
      <p:sp>
        <p:nvSpPr>
          <p:cNvPr id="15" name="Rektangel med rundade hörn 11">
            <a:extLst>
              <a:ext uri="{FF2B5EF4-FFF2-40B4-BE49-F238E27FC236}">
                <a16:creationId xmlns:a16="http://schemas.microsoft.com/office/drawing/2014/main" id="{226293C9-6996-4857-BE54-1D0DF02B2A3A}"/>
              </a:ext>
            </a:extLst>
          </p:cNvPr>
          <p:cNvSpPr/>
          <p:nvPr/>
        </p:nvSpPr>
        <p:spPr>
          <a:xfrm>
            <a:off x="2177502" y="5572525"/>
            <a:ext cx="815351" cy="1043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med rundade hörn 11">
            <a:extLst>
              <a:ext uri="{FF2B5EF4-FFF2-40B4-BE49-F238E27FC236}">
                <a16:creationId xmlns:a16="http://schemas.microsoft.com/office/drawing/2014/main" id="{0B7BF202-C774-4BB1-A166-38EE91CC394F}"/>
              </a:ext>
            </a:extLst>
          </p:cNvPr>
          <p:cNvSpPr/>
          <p:nvPr/>
        </p:nvSpPr>
        <p:spPr>
          <a:xfrm>
            <a:off x="2993025" y="5572525"/>
            <a:ext cx="800475" cy="1043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4" name="Rak pilkoppling 23">
            <a:extLst>
              <a:ext uri="{FF2B5EF4-FFF2-40B4-BE49-F238E27FC236}">
                <a16:creationId xmlns:a16="http://schemas.microsoft.com/office/drawing/2014/main" id="{CD0922EA-861F-44A1-89AB-AC0AE74C8076}"/>
              </a:ext>
            </a:extLst>
          </p:cNvPr>
          <p:cNvCxnSpPr>
            <a:cxnSpLocks/>
          </p:cNvCxnSpPr>
          <p:nvPr/>
        </p:nvCxnSpPr>
        <p:spPr>
          <a:xfrm>
            <a:off x="3793671" y="5636264"/>
            <a:ext cx="2035183"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id="{ECF408CA-8350-40D3-863B-F11C34CDB297}"/>
              </a:ext>
            </a:extLst>
          </p:cNvPr>
          <p:cNvSpPr/>
          <p:nvPr/>
        </p:nvSpPr>
        <p:spPr>
          <a:xfrm>
            <a:off x="5944724" y="3991034"/>
            <a:ext cx="5577911" cy="514506"/>
          </a:xfrm>
          <a:prstGeom prst="rect">
            <a:avLst/>
          </a:prstGeom>
          <a:no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37C636E3-E45A-4CFF-B6B7-3C67E9FCF023}"/>
              </a:ext>
            </a:extLst>
          </p:cNvPr>
          <p:cNvSpPr/>
          <p:nvPr/>
        </p:nvSpPr>
        <p:spPr>
          <a:xfrm>
            <a:off x="6489896" y="4606667"/>
            <a:ext cx="565691" cy="2048745"/>
          </a:xfrm>
          <a:prstGeom prst="rect">
            <a:avLst/>
          </a:prstGeom>
          <a:no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5D1B94FB-FED6-43DD-B4A4-D54003368A84}"/>
              </a:ext>
            </a:extLst>
          </p:cNvPr>
          <p:cNvSpPr/>
          <p:nvPr/>
        </p:nvSpPr>
        <p:spPr>
          <a:xfrm>
            <a:off x="7055587" y="4606669"/>
            <a:ext cx="2191142" cy="2048745"/>
          </a:xfrm>
          <a:prstGeom prst="rect">
            <a:avLst/>
          </a:prstGeom>
          <a:no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3E75BE56-9D97-491F-9CA4-AAAB4CF85557}"/>
              </a:ext>
            </a:extLst>
          </p:cNvPr>
          <p:cNvSpPr/>
          <p:nvPr/>
        </p:nvSpPr>
        <p:spPr>
          <a:xfrm>
            <a:off x="9246729" y="4606669"/>
            <a:ext cx="595837" cy="2048745"/>
          </a:xfrm>
          <a:prstGeom prst="rect">
            <a:avLst/>
          </a:prstGeom>
          <a:no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815CF0D4-B039-49A4-A22F-A26E8A10B1B8}"/>
              </a:ext>
            </a:extLst>
          </p:cNvPr>
          <p:cNvSpPr/>
          <p:nvPr/>
        </p:nvSpPr>
        <p:spPr>
          <a:xfrm>
            <a:off x="9842736" y="4606669"/>
            <a:ext cx="854598" cy="2048745"/>
          </a:xfrm>
          <a:prstGeom prst="rect">
            <a:avLst/>
          </a:prstGeom>
          <a:no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BCF71110-E8CD-4362-892F-44CE1FF39801}"/>
              </a:ext>
            </a:extLst>
          </p:cNvPr>
          <p:cNvSpPr/>
          <p:nvPr/>
        </p:nvSpPr>
        <p:spPr>
          <a:xfrm>
            <a:off x="10697334" y="4606668"/>
            <a:ext cx="825301" cy="2048745"/>
          </a:xfrm>
          <a:prstGeom prst="rect">
            <a:avLst/>
          </a:prstGeom>
          <a:no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8A3A5845-48DE-4C85-9294-243D21C54F7D}"/>
              </a:ext>
            </a:extLst>
          </p:cNvPr>
          <p:cNvSpPr/>
          <p:nvPr/>
        </p:nvSpPr>
        <p:spPr>
          <a:xfrm>
            <a:off x="8734362" y="3991034"/>
            <a:ext cx="1406293" cy="253187"/>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7" name="Rektangel 36">
            <a:extLst>
              <a:ext uri="{FF2B5EF4-FFF2-40B4-BE49-F238E27FC236}">
                <a16:creationId xmlns:a16="http://schemas.microsoft.com/office/drawing/2014/main" id="{E6E6C583-25D8-4FA8-9C63-EDB7534DBC82}"/>
              </a:ext>
            </a:extLst>
          </p:cNvPr>
          <p:cNvSpPr/>
          <p:nvPr/>
        </p:nvSpPr>
        <p:spPr>
          <a:xfrm>
            <a:off x="10140656" y="3991033"/>
            <a:ext cx="1381980" cy="253188"/>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486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2" grpId="0" animBg="1"/>
      <p:bldP spid="26" grpId="0" animBg="1"/>
      <p:bldP spid="27"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Platshållare för innehåll 6">
            <a:extLst>
              <a:ext uri="{FF2B5EF4-FFF2-40B4-BE49-F238E27FC236}">
                <a16:creationId xmlns:a16="http://schemas.microsoft.com/office/drawing/2014/main" id="{B13E94A8-9736-408E-A75F-29BE02DA3869}"/>
              </a:ext>
            </a:extLst>
          </p:cNvPr>
          <p:cNvSpPr txBox="1">
            <a:spLocks/>
          </p:cNvSpPr>
          <p:nvPr/>
        </p:nvSpPr>
        <p:spPr bwMode="auto">
          <a:xfrm>
            <a:off x="6069169" y="1792900"/>
            <a:ext cx="1702783" cy="1142683"/>
          </a:xfrm>
          <a:prstGeom prst="rect">
            <a:avLst/>
          </a:prstGeom>
          <a:noFill/>
          <a:ln>
            <a:noFill/>
          </a:ln>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sv-SE" sz="1600" dirty="0">
                <a:solidFill>
                  <a:schemeClr val="tx1"/>
                </a:solidFill>
                <a:latin typeface="Arial" pitchFamily="34" charset="0"/>
              </a:rPr>
              <a:t>RGB 0 255 0 </a:t>
            </a:r>
          </a:p>
          <a:p>
            <a:pPr marL="0" indent="0">
              <a:spcBef>
                <a:spcPts val="600"/>
              </a:spcBef>
              <a:buFont typeface="Arial" panose="020B0604020202020204" pitchFamily="34" charset="0"/>
              <a:buNone/>
            </a:pPr>
            <a:r>
              <a:rPr lang="sv-SE" sz="1600" dirty="0">
                <a:solidFill>
                  <a:schemeClr val="tx1"/>
                </a:solidFill>
                <a:latin typeface="Arial" pitchFamily="34" charset="0"/>
              </a:rPr>
              <a:t>RGB 255 255 0</a:t>
            </a:r>
          </a:p>
          <a:p>
            <a:pPr marL="0" indent="0">
              <a:spcBef>
                <a:spcPts val="600"/>
              </a:spcBef>
              <a:buFont typeface="Arial" panose="020B0604020202020204" pitchFamily="34" charset="0"/>
              <a:buNone/>
            </a:pPr>
            <a:r>
              <a:rPr lang="sv-SE" sz="1600" dirty="0">
                <a:solidFill>
                  <a:schemeClr val="tx1"/>
                </a:solidFill>
                <a:latin typeface="Arial" pitchFamily="34" charset="0"/>
              </a:rPr>
              <a:t>RGB 0 204 255</a:t>
            </a:r>
          </a:p>
        </p:txBody>
      </p:sp>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620" y="2740342"/>
            <a:ext cx="5042474" cy="3563503"/>
          </a:xfrm>
          <a:prstGeom prst="rect">
            <a:avLst/>
          </a:prstGeom>
          <a:ln>
            <a:solidFill>
              <a:schemeClr val="bg1">
                <a:lumMod val="75000"/>
              </a:schemeClr>
            </a:solidFill>
          </a:ln>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7. Exempel på färgkoder för hyperlänkar </a:t>
            </a:r>
            <a:br>
              <a:rPr lang="sv-SE" sz="8800" dirty="0">
                <a:solidFill>
                  <a:srgbClr val="FFFFFF"/>
                </a:solidFill>
              </a:rPr>
            </a:br>
            <a:endParaRPr lang="sv-SE" sz="1800" dirty="0">
              <a:solidFill>
                <a:schemeClr val="bg1"/>
              </a:solidFill>
            </a:endParaRPr>
          </a:p>
        </p:txBody>
      </p:sp>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065" y="2740342"/>
            <a:ext cx="5679393" cy="2775750"/>
          </a:xfrm>
          <a:prstGeom prst="rect">
            <a:avLst/>
          </a:prstGeom>
          <a:ln>
            <a:solidFill>
              <a:schemeClr val="bg1">
                <a:lumMod val="75000"/>
              </a:schemeClr>
            </a:solidFill>
          </a:ln>
        </p:spPr>
      </p:pic>
      <p:cxnSp>
        <p:nvCxnSpPr>
          <p:cNvPr id="9" name="Rak koppling 8"/>
          <p:cNvCxnSpPr>
            <a:cxnSpLocks/>
          </p:cNvCxnSpPr>
          <p:nvPr/>
        </p:nvCxnSpPr>
        <p:spPr>
          <a:xfrm flipV="1">
            <a:off x="3163078" y="3676074"/>
            <a:ext cx="2855987" cy="549842"/>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Platshållare för innehåll 6">
            <a:extLst>
              <a:ext uri="{FF2B5EF4-FFF2-40B4-BE49-F238E27FC236}">
                <a16:creationId xmlns:a16="http://schemas.microsoft.com/office/drawing/2014/main" id="{B13E94A8-9736-408E-A75F-29BE02DA3869}"/>
              </a:ext>
            </a:extLst>
          </p:cNvPr>
          <p:cNvSpPr txBox="1">
            <a:spLocks/>
          </p:cNvSpPr>
          <p:nvPr/>
        </p:nvSpPr>
        <p:spPr bwMode="auto">
          <a:xfrm>
            <a:off x="385079" y="1498917"/>
            <a:ext cx="5287865" cy="1142683"/>
          </a:xfrm>
          <a:prstGeom prst="rect">
            <a:avLst/>
          </a:prstGeom>
          <a:noFill/>
          <a:ln>
            <a:noFill/>
          </a:ln>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sv-SE" sz="1600" dirty="0">
                <a:solidFill>
                  <a:schemeClr val="tx1"/>
                </a:solidFill>
                <a:latin typeface="Arial" pitchFamily="34" charset="0"/>
              </a:rPr>
              <a:t>Färgkoder på hyperlänkar mellan dokument:</a:t>
            </a:r>
          </a:p>
          <a:p>
            <a:pPr>
              <a:spcBef>
                <a:spcPts val="600"/>
              </a:spcBef>
            </a:pPr>
            <a:r>
              <a:rPr lang="sv-SE" sz="1600" dirty="0">
                <a:solidFill>
                  <a:schemeClr val="tx1"/>
                </a:solidFill>
                <a:latin typeface="Arial" pitchFamily="34" charset="0"/>
              </a:rPr>
              <a:t> Handlingsförteckning + ritningar mellan ritningar </a:t>
            </a:r>
          </a:p>
          <a:p>
            <a:pPr>
              <a:spcBef>
                <a:spcPts val="600"/>
              </a:spcBef>
            </a:pPr>
            <a:r>
              <a:rPr lang="sv-SE" sz="1600" dirty="0">
                <a:solidFill>
                  <a:schemeClr val="tx1"/>
                </a:solidFill>
                <a:latin typeface="Arial" pitchFamily="34" charset="0"/>
              </a:rPr>
              <a:t> Rumsbeskrivning + ritningar </a:t>
            </a:r>
          </a:p>
          <a:p>
            <a:pPr>
              <a:spcBef>
                <a:spcPts val="600"/>
              </a:spcBef>
            </a:pPr>
            <a:r>
              <a:rPr lang="sv-SE" sz="1600" dirty="0">
                <a:solidFill>
                  <a:schemeClr val="tx1"/>
                </a:solidFill>
                <a:latin typeface="Arial" pitchFamily="34" charset="0"/>
              </a:rPr>
              <a:t>Övriga hänvisningar + ritningar</a:t>
            </a:r>
          </a:p>
        </p:txBody>
      </p:sp>
      <p:pic>
        <p:nvPicPr>
          <p:cNvPr id="8" name="Bildobjekt 7">
            <a:extLst>
              <a:ext uri="{FF2B5EF4-FFF2-40B4-BE49-F238E27FC236}">
                <a16:creationId xmlns:a16="http://schemas.microsoft.com/office/drawing/2014/main" id="{ECB292E8-8FFC-4259-A215-862C74EFA200}"/>
              </a:ext>
            </a:extLst>
          </p:cNvPr>
          <p:cNvPicPr>
            <a:picLocks noChangeAspect="1"/>
          </p:cNvPicPr>
          <p:nvPr/>
        </p:nvPicPr>
        <p:blipFill>
          <a:blip r:embed="rId4"/>
          <a:stretch>
            <a:fillRect/>
          </a:stretch>
        </p:blipFill>
        <p:spPr>
          <a:xfrm>
            <a:off x="7744408" y="1872121"/>
            <a:ext cx="784928" cy="198137"/>
          </a:xfrm>
          <a:prstGeom prst="rect">
            <a:avLst/>
          </a:prstGeom>
        </p:spPr>
      </p:pic>
      <p:pic>
        <p:nvPicPr>
          <p:cNvPr id="12" name="Bildobjekt 11">
            <a:extLst>
              <a:ext uri="{FF2B5EF4-FFF2-40B4-BE49-F238E27FC236}">
                <a16:creationId xmlns:a16="http://schemas.microsoft.com/office/drawing/2014/main" id="{C36CE68C-03E2-4988-92B8-EF0920381B3F}"/>
              </a:ext>
            </a:extLst>
          </p:cNvPr>
          <p:cNvPicPr>
            <a:picLocks noChangeAspect="1"/>
          </p:cNvPicPr>
          <p:nvPr/>
        </p:nvPicPr>
        <p:blipFill>
          <a:blip r:embed="rId5"/>
          <a:stretch>
            <a:fillRect/>
          </a:stretch>
        </p:blipFill>
        <p:spPr>
          <a:xfrm>
            <a:off x="7772397" y="2152836"/>
            <a:ext cx="251482" cy="190517"/>
          </a:xfrm>
          <a:prstGeom prst="rect">
            <a:avLst/>
          </a:prstGeom>
        </p:spPr>
      </p:pic>
      <p:pic>
        <p:nvPicPr>
          <p:cNvPr id="14" name="Bildobjekt 13">
            <a:extLst>
              <a:ext uri="{FF2B5EF4-FFF2-40B4-BE49-F238E27FC236}">
                <a16:creationId xmlns:a16="http://schemas.microsoft.com/office/drawing/2014/main" id="{50F165E1-4FA7-478A-A735-9B652E6CBF8B}"/>
              </a:ext>
            </a:extLst>
          </p:cNvPr>
          <p:cNvPicPr>
            <a:picLocks noChangeAspect="1"/>
          </p:cNvPicPr>
          <p:nvPr/>
        </p:nvPicPr>
        <p:blipFill>
          <a:blip r:embed="rId6"/>
          <a:stretch>
            <a:fillRect/>
          </a:stretch>
        </p:blipFill>
        <p:spPr>
          <a:xfrm>
            <a:off x="8070348" y="2149606"/>
            <a:ext cx="723963" cy="175275"/>
          </a:xfrm>
          <a:prstGeom prst="rect">
            <a:avLst/>
          </a:prstGeom>
        </p:spPr>
      </p:pic>
      <p:pic>
        <p:nvPicPr>
          <p:cNvPr id="16" name="Bildobjekt 15">
            <a:extLst>
              <a:ext uri="{FF2B5EF4-FFF2-40B4-BE49-F238E27FC236}">
                <a16:creationId xmlns:a16="http://schemas.microsoft.com/office/drawing/2014/main" id="{7BE3152B-E0DB-447C-8131-CF5FA21A5129}"/>
              </a:ext>
            </a:extLst>
          </p:cNvPr>
          <p:cNvPicPr>
            <a:picLocks noChangeAspect="1"/>
          </p:cNvPicPr>
          <p:nvPr/>
        </p:nvPicPr>
        <p:blipFill>
          <a:blip r:embed="rId7"/>
          <a:stretch>
            <a:fillRect/>
          </a:stretch>
        </p:blipFill>
        <p:spPr>
          <a:xfrm>
            <a:off x="7744408" y="2423623"/>
            <a:ext cx="373412" cy="190517"/>
          </a:xfrm>
          <a:prstGeom prst="rect">
            <a:avLst/>
          </a:prstGeom>
        </p:spPr>
      </p:pic>
      <p:pic>
        <p:nvPicPr>
          <p:cNvPr id="13" name="Bildobjekt 12">
            <a:extLst>
              <a:ext uri="{FF2B5EF4-FFF2-40B4-BE49-F238E27FC236}">
                <a16:creationId xmlns:a16="http://schemas.microsoft.com/office/drawing/2014/main" id="{276F8EE9-AF08-4821-B313-6FB8B27218AB}"/>
              </a:ext>
            </a:extLst>
          </p:cNvPr>
          <p:cNvPicPr>
            <a:picLocks noChangeAspect="1"/>
          </p:cNvPicPr>
          <p:nvPr/>
        </p:nvPicPr>
        <p:blipFill>
          <a:blip r:embed="rId8"/>
          <a:stretch>
            <a:fillRect/>
          </a:stretch>
        </p:blipFill>
        <p:spPr>
          <a:xfrm>
            <a:off x="10534650" y="6295736"/>
            <a:ext cx="1257300" cy="427482"/>
          </a:xfrm>
          <a:prstGeom prst="rect">
            <a:avLst/>
          </a:prstGeom>
        </p:spPr>
      </p:pic>
      <p:sp>
        <p:nvSpPr>
          <p:cNvPr id="15" name="Platshållare för innehåll 6">
            <a:extLst>
              <a:ext uri="{FF2B5EF4-FFF2-40B4-BE49-F238E27FC236}">
                <a16:creationId xmlns:a16="http://schemas.microsoft.com/office/drawing/2014/main" id="{4B70CAE4-2833-44D1-979E-7CBB30DFB9EE}"/>
              </a:ext>
            </a:extLst>
          </p:cNvPr>
          <p:cNvSpPr txBox="1">
            <a:spLocks/>
          </p:cNvSpPr>
          <p:nvPr/>
        </p:nvSpPr>
        <p:spPr bwMode="auto">
          <a:xfrm>
            <a:off x="5885403" y="1489402"/>
            <a:ext cx="373413" cy="1142683"/>
          </a:xfrm>
          <a:prstGeom prst="rect">
            <a:avLst/>
          </a:prstGeom>
          <a:noFill/>
          <a:ln>
            <a:noFill/>
          </a:ln>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sv-SE" sz="1600" dirty="0">
              <a:solidFill>
                <a:schemeClr val="tx1"/>
              </a:solidFill>
              <a:latin typeface="Arial" pitchFamily="34" charset="0"/>
            </a:endParaRPr>
          </a:p>
          <a:p>
            <a:pPr marL="0" indent="0">
              <a:spcBef>
                <a:spcPts val="600"/>
              </a:spcBef>
              <a:buFont typeface="Arial" panose="020B0604020202020204" pitchFamily="34" charset="0"/>
              <a:buNone/>
            </a:pPr>
            <a:r>
              <a:rPr lang="sv-SE" sz="1600" dirty="0">
                <a:solidFill>
                  <a:schemeClr val="tx1"/>
                </a:solidFill>
                <a:latin typeface="Arial" pitchFamily="34" charset="0"/>
              </a:rPr>
              <a:t>=</a:t>
            </a:r>
          </a:p>
          <a:p>
            <a:pPr marL="0" indent="0">
              <a:spcBef>
                <a:spcPts val="600"/>
              </a:spcBef>
              <a:buNone/>
            </a:pPr>
            <a:r>
              <a:rPr lang="sv-SE" sz="1600" dirty="0">
                <a:solidFill>
                  <a:schemeClr val="tx1"/>
                </a:solidFill>
                <a:latin typeface="Arial" pitchFamily="34" charset="0"/>
              </a:rPr>
              <a:t>=</a:t>
            </a:r>
          </a:p>
          <a:p>
            <a:pPr marL="0" indent="0">
              <a:spcBef>
                <a:spcPts val="600"/>
              </a:spcBef>
              <a:buNone/>
            </a:pPr>
            <a:r>
              <a:rPr lang="sv-SE" sz="1600" dirty="0">
                <a:solidFill>
                  <a:schemeClr val="tx1"/>
                </a:solidFill>
                <a:latin typeface="Arial" pitchFamily="34" charset="0"/>
              </a:rPr>
              <a:t>=</a:t>
            </a:r>
          </a:p>
        </p:txBody>
      </p:sp>
    </p:spTree>
    <p:extLst>
      <p:ext uri="{BB962C8B-B14F-4D97-AF65-F5344CB8AC3E}">
        <p14:creationId xmlns:p14="http://schemas.microsoft.com/office/powerpoint/2010/main" val="27317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6536B2C-DCB2-4473-85CC-8AC324ABD78F}"/>
              </a:ext>
            </a:extLst>
          </p:cNvPr>
          <p:cNvPicPr>
            <a:picLocks noChangeAspect="1"/>
          </p:cNvPicPr>
          <p:nvPr/>
        </p:nvPicPr>
        <p:blipFill>
          <a:blip r:embed="rId2"/>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8. </a:t>
            </a:r>
            <a:r>
              <a:rPr lang="sv-SE" dirty="0">
                <a:solidFill>
                  <a:schemeClr val="bg1"/>
                </a:solidFill>
              </a:rPr>
              <a:t>Handlingsförteckning</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B13E94A8-9736-408E-A75F-29BE02DA3869}"/>
              </a:ext>
            </a:extLst>
          </p:cNvPr>
          <p:cNvSpPr>
            <a:spLocks noGrp="1"/>
          </p:cNvSpPr>
          <p:nvPr>
            <p:ph sz="quarter" idx="14"/>
          </p:nvPr>
        </p:nvSpPr>
        <p:spPr>
          <a:xfrm>
            <a:off x="385079" y="1498917"/>
            <a:ext cx="11548303" cy="882520"/>
          </a:xfrm>
        </p:spPr>
        <p:txBody>
          <a:bodyPr/>
          <a:lstStyle/>
          <a:p>
            <a:pPr marL="0" indent="0">
              <a:buNone/>
            </a:pPr>
            <a:r>
              <a:rPr lang="sv-SE" sz="1600" dirty="0">
                <a:latin typeface="Arial" pitchFamily="34" charset="0"/>
              </a:rPr>
              <a:t>Mallen ”BEAst Handlingsförteckning” ska användas för att möjliggöra hyperlänkar till olika typer av dokument som ritningar, rumsbeskrivning, kulörbeskrivning etc. Datum uppdateras vid varje publicering av dokumentet och avser senaste publicering.</a:t>
            </a:r>
            <a:r>
              <a:rPr lang="sv-SE" sz="1600" dirty="0"/>
              <a:t> Filnamnet på HF Handlingsförteckningen ska överensstämma med hänvisningen i slipstexten, </a:t>
            </a:r>
            <a:r>
              <a:rPr lang="sv-SE" sz="1600" b="1" i="1" dirty="0"/>
              <a:t>Disciplinbeteckning</a:t>
            </a:r>
            <a:r>
              <a:rPr lang="sv-SE" sz="1600" b="1" dirty="0"/>
              <a:t>-Handlingsförteckning</a:t>
            </a:r>
            <a:r>
              <a:rPr lang="sv-SE" sz="1600" dirty="0"/>
              <a:t>.</a:t>
            </a:r>
            <a:endParaRPr lang="sv-SE" sz="1600" dirty="0">
              <a:solidFill>
                <a:srgbClr val="FF0000"/>
              </a:solidFill>
            </a:endParaRPr>
          </a:p>
          <a:p>
            <a:pPr marL="0" indent="0">
              <a:buNone/>
            </a:pPr>
            <a:r>
              <a:rPr lang="sv-SE" sz="1600" dirty="0">
                <a:latin typeface="Arial" pitchFamily="34" charset="0"/>
              </a:rPr>
              <a:t> </a:t>
            </a:r>
          </a:p>
        </p:txBody>
      </p:sp>
      <p:pic>
        <p:nvPicPr>
          <p:cNvPr id="2" name="Bildobjekt 1">
            <a:extLst>
              <a:ext uri="{FF2B5EF4-FFF2-40B4-BE49-F238E27FC236}">
                <a16:creationId xmlns:a16="http://schemas.microsoft.com/office/drawing/2014/main" id="{CA3526E1-C066-4DBD-8225-DDDF0050CED1}"/>
              </a:ext>
            </a:extLst>
          </p:cNvPr>
          <p:cNvPicPr>
            <a:picLocks noChangeAspect="1"/>
          </p:cNvPicPr>
          <p:nvPr/>
        </p:nvPicPr>
        <p:blipFill>
          <a:blip r:embed="rId3"/>
          <a:stretch>
            <a:fillRect/>
          </a:stretch>
        </p:blipFill>
        <p:spPr>
          <a:xfrm>
            <a:off x="385079" y="2517248"/>
            <a:ext cx="7681626" cy="3642676"/>
          </a:xfrm>
          <a:prstGeom prst="rect">
            <a:avLst/>
          </a:prstGeom>
        </p:spPr>
      </p:pic>
    </p:spTree>
    <p:extLst>
      <p:ext uri="{BB962C8B-B14F-4D97-AF65-F5344CB8AC3E}">
        <p14:creationId xmlns:p14="http://schemas.microsoft.com/office/powerpoint/2010/main" val="7669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Bildobjekt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7026" y="2119677"/>
            <a:ext cx="2273906" cy="1591282"/>
          </a:xfrm>
          <a:prstGeom prst="rect">
            <a:avLst/>
          </a:prstGeom>
          <a:ln>
            <a:solidFill>
              <a:schemeClr val="bg1">
                <a:lumMod val="75000"/>
              </a:schemeClr>
            </a:solidFill>
          </a:ln>
        </p:spPr>
      </p:pic>
      <p:pic>
        <p:nvPicPr>
          <p:cNvPr id="7" name="Bildobjekt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79" y="2119677"/>
            <a:ext cx="5885092" cy="4100460"/>
          </a:xfrm>
          <a:prstGeom prst="rect">
            <a:avLst/>
          </a:prstGeom>
          <a:ln>
            <a:solidFill>
              <a:schemeClr val="bg1">
                <a:lumMod val="75000"/>
              </a:schemeClr>
            </a:solidFill>
          </a:ln>
        </p:spPr>
      </p:pic>
      <p:pic>
        <p:nvPicPr>
          <p:cNvPr id="11" name="Bildobjekt 10">
            <a:extLst>
              <a:ext uri="{FF2B5EF4-FFF2-40B4-BE49-F238E27FC236}">
                <a16:creationId xmlns:a16="http://schemas.microsoft.com/office/drawing/2014/main" id="{56536B2C-DCB2-4473-85CC-8AC324ABD78F}"/>
              </a:ext>
            </a:extLst>
          </p:cNvPr>
          <p:cNvPicPr>
            <a:picLocks noChangeAspect="1"/>
          </p:cNvPicPr>
          <p:nvPr/>
        </p:nvPicPr>
        <p:blipFill>
          <a:blip r:embed="rId4"/>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9. Uppställningsritningar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B13E94A8-9736-408E-A75F-29BE02DA3869}"/>
              </a:ext>
            </a:extLst>
          </p:cNvPr>
          <p:cNvSpPr>
            <a:spLocks noGrp="1"/>
          </p:cNvSpPr>
          <p:nvPr>
            <p:ph sz="quarter" idx="14"/>
          </p:nvPr>
        </p:nvSpPr>
        <p:spPr>
          <a:xfrm>
            <a:off x="385079" y="1498917"/>
            <a:ext cx="10957175" cy="339376"/>
          </a:xfrm>
        </p:spPr>
        <p:txBody>
          <a:bodyPr/>
          <a:lstStyle/>
          <a:p>
            <a:pPr marL="0" indent="0">
              <a:spcBef>
                <a:spcPts val="600"/>
              </a:spcBef>
              <a:buNone/>
            </a:pPr>
            <a:r>
              <a:rPr lang="sv-SE" sz="1600" dirty="0">
                <a:latin typeface="Arial" pitchFamily="34" charset="0"/>
              </a:rPr>
              <a:t>Uppställningsritningar som dörrkort, fönsteruppställningar, väggtyper etc. ska struktureras i tabellformat där </a:t>
            </a:r>
            <a:r>
              <a:rPr lang="sv-SE" sz="1600" dirty="0" err="1">
                <a:latin typeface="Arial" pitchFamily="34" charset="0"/>
              </a:rPr>
              <a:t>littering</a:t>
            </a:r>
            <a:r>
              <a:rPr lang="sv-SE" sz="1600" dirty="0">
                <a:latin typeface="Arial" pitchFamily="34" charset="0"/>
              </a:rPr>
              <a:t> ska ha samma läge oavsett sidnummer.</a:t>
            </a:r>
          </a:p>
        </p:txBody>
      </p:sp>
      <p:cxnSp>
        <p:nvCxnSpPr>
          <p:cNvPr id="12" name="Rak koppling 11"/>
          <p:cNvCxnSpPr>
            <a:cxnSpLocks/>
          </p:cNvCxnSpPr>
          <p:nvPr/>
        </p:nvCxnSpPr>
        <p:spPr>
          <a:xfrm>
            <a:off x="6133856" y="2250307"/>
            <a:ext cx="1103170" cy="0"/>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E31F8C5F-6744-4B68-9358-017B86B7BC5B}"/>
              </a:ext>
            </a:extLst>
          </p:cNvPr>
          <p:cNvSpPr/>
          <p:nvPr/>
        </p:nvSpPr>
        <p:spPr>
          <a:xfrm>
            <a:off x="7293808" y="2285703"/>
            <a:ext cx="2120630" cy="442608"/>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961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79" y="1943074"/>
            <a:ext cx="6200448" cy="4376786"/>
          </a:xfrm>
          <a:prstGeom prst="rect">
            <a:avLst/>
          </a:prstGeom>
          <a:ln>
            <a:solidFill>
              <a:schemeClr val="bg1">
                <a:lumMod val="75000"/>
              </a:schemeClr>
            </a:solidFill>
          </a:ln>
        </p:spPr>
      </p:pic>
      <p:pic>
        <p:nvPicPr>
          <p:cNvPr id="11" name="Bildobjekt 10">
            <a:extLst>
              <a:ext uri="{FF2B5EF4-FFF2-40B4-BE49-F238E27FC236}">
                <a16:creationId xmlns:a16="http://schemas.microsoft.com/office/drawing/2014/main" id="{56536B2C-DCB2-4473-85CC-8AC324ABD78F}"/>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10. </a:t>
            </a:r>
            <a:r>
              <a:rPr lang="sv-SE" dirty="0">
                <a:solidFill>
                  <a:schemeClr val="bg1"/>
                </a:solidFill>
              </a:rPr>
              <a:t>Litteratabeller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B13E94A8-9736-408E-A75F-29BE02DA3869}"/>
              </a:ext>
            </a:extLst>
          </p:cNvPr>
          <p:cNvSpPr>
            <a:spLocks noGrp="1"/>
          </p:cNvSpPr>
          <p:nvPr>
            <p:ph sz="quarter" idx="14"/>
          </p:nvPr>
        </p:nvSpPr>
        <p:spPr>
          <a:xfrm>
            <a:off x="385079" y="1498917"/>
            <a:ext cx="10957175" cy="339376"/>
          </a:xfrm>
        </p:spPr>
        <p:txBody>
          <a:bodyPr/>
          <a:lstStyle/>
          <a:p>
            <a:pPr marL="0" indent="0">
              <a:spcBef>
                <a:spcPts val="600"/>
              </a:spcBef>
              <a:buNone/>
            </a:pPr>
            <a:r>
              <a:rPr lang="sv-SE" sz="1600" dirty="0">
                <a:latin typeface="Arial" pitchFamily="34" charset="0"/>
              </a:rPr>
              <a:t>Litteratabeller med antal bör användas som sammanställningar på </a:t>
            </a:r>
            <a:r>
              <a:rPr lang="sv-SE" sz="1600" dirty="0">
                <a:solidFill>
                  <a:schemeClr val="tx1"/>
                </a:solidFill>
                <a:latin typeface="Arial" pitchFamily="34" charset="0"/>
              </a:rPr>
              <a:t>uppställningar samt förteckningar</a:t>
            </a:r>
            <a:r>
              <a:rPr lang="sv-SE" sz="1600" dirty="0">
                <a:latin typeface="Arial" pitchFamily="34" charset="0"/>
              </a:rPr>
              <a:t>.</a:t>
            </a:r>
          </a:p>
        </p:txBody>
      </p:sp>
      <p:pic>
        <p:nvPicPr>
          <p:cNvPr id="3" name="Bildobjekt 2"/>
          <p:cNvPicPr>
            <a:picLocks noChangeAspect="1"/>
          </p:cNvPicPr>
          <p:nvPr/>
        </p:nvPicPr>
        <p:blipFill>
          <a:blip r:embed="rId4"/>
          <a:stretch>
            <a:fillRect/>
          </a:stretch>
        </p:blipFill>
        <p:spPr>
          <a:xfrm>
            <a:off x="7015031" y="1943073"/>
            <a:ext cx="3766660" cy="3232321"/>
          </a:xfrm>
          <a:prstGeom prst="rect">
            <a:avLst/>
          </a:prstGeom>
          <a:ln>
            <a:solidFill>
              <a:schemeClr val="bg1">
                <a:lumMod val="75000"/>
              </a:schemeClr>
            </a:solidFill>
          </a:ln>
        </p:spPr>
      </p:pic>
      <p:cxnSp>
        <p:nvCxnSpPr>
          <p:cNvPr id="10" name="Rak koppling 9"/>
          <p:cNvCxnSpPr>
            <a:cxnSpLocks/>
          </p:cNvCxnSpPr>
          <p:nvPr/>
        </p:nvCxnSpPr>
        <p:spPr>
          <a:xfrm>
            <a:off x="4581243" y="2573145"/>
            <a:ext cx="2433788" cy="0"/>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97B11ED5-DECF-4736-912B-96C87FC56264}"/>
              </a:ext>
            </a:extLst>
          </p:cNvPr>
          <p:cNvSpPr/>
          <p:nvPr/>
        </p:nvSpPr>
        <p:spPr>
          <a:xfrm>
            <a:off x="7241972" y="2921928"/>
            <a:ext cx="2120630" cy="2056471"/>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5DB4839F-0035-4484-AAFB-6E2F6125C57F}"/>
              </a:ext>
            </a:extLst>
          </p:cNvPr>
          <p:cNvSpPr/>
          <p:nvPr/>
        </p:nvSpPr>
        <p:spPr>
          <a:xfrm>
            <a:off x="9362602" y="2921928"/>
            <a:ext cx="1172048" cy="2056471"/>
          </a:xfrm>
          <a:prstGeom prst="rect">
            <a:avLst/>
          </a:prstGeom>
          <a:solidFill>
            <a:srgbClr val="FF0000">
              <a:alpha val="10000"/>
            </a:srgbClr>
          </a:solidFill>
          <a:ln cap="sq">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564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8318A22-543F-44FB-93D8-42BE9DA917B1}"/>
              </a:ext>
            </a:extLst>
          </p:cNvPr>
          <p:cNvPicPr>
            <a:picLocks noChangeAspect="1"/>
          </p:cNvPicPr>
          <p:nvPr/>
        </p:nvPicPr>
        <p:blipFill>
          <a:blip r:embed="rId2"/>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 till andra anvisningar och standarder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49CDC796-CA1F-4B78-8FD6-A01EC5A083A5}"/>
              </a:ext>
            </a:extLst>
          </p:cNvPr>
          <p:cNvSpPr txBox="1">
            <a:spLocks/>
          </p:cNvSpPr>
          <p:nvPr/>
        </p:nvSpPr>
        <p:spPr bwMode="auto">
          <a:xfrm>
            <a:off x="385080" y="1597807"/>
            <a:ext cx="11714556" cy="4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pPr>
            <a:r>
              <a:rPr lang="sv-SE" sz="1400" dirty="0">
                <a:solidFill>
                  <a:srgbClr val="000000"/>
                </a:solidFill>
              </a:rPr>
              <a:t>Framtagen av BEAst med stöd av SBUF, deltagare och omfattning, se SBUF-rapport nr 13507.</a:t>
            </a:r>
          </a:p>
          <a:p>
            <a:pPr>
              <a:spcBef>
                <a:spcPts val="600"/>
              </a:spcBef>
            </a:pPr>
            <a:r>
              <a:rPr lang="sv-SE" sz="1400" dirty="0">
                <a:solidFill>
                  <a:srgbClr val="000000"/>
                </a:solidFill>
              </a:rPr>
              <a:t>BEAst AB äger upphovsrätten till det som beskrivs i detta dokument. För implementeringar kan dokumentet fritt laddas ned från BEAst webbplats och användas fritt. Anpassningar är tillåtna, förutsatt att </a:t>
            </a:r>
            <a:r>
              <a:rPr lang="sv-SE" sz="1400" dirty="0" err="1">
                <a:solidFill>
                  <a:srgbClr val="000000"/>
                </a:solidFill>
              </a:rPr>
              <a:t>interoperabilitet</a:t>
            </a:r>
            <a:r>
              <a:rPr lang="sv-SE" sz="1400" dirty="0">
                <a:solidFill>
                  <a:srgbClr val="000000"/>
                </a:solidFill>
              </a:rPr>
              <a:t> säkerställs. Detta dokument får inte ändras, distribueras, säljas eller ompaketeras på något sätt utan föregående samtycke från BEAst AB, frågor och samtycke skickas enklast till BEAst arbetsutskott Bygghandlingar. Kontaktuppgifter finns på BEAst.se arbetsutskott Bygghandlingar.</a:t>
            </a:r>
            <a:endParaRPr lang="sv-SE" sz="1600" dirty="0"/>
          </a:p>
          <a:p>
            <a:pPr>
              <a:spcBef>
                <a:spcPts val="600"/>
              </a:spcBef>
            </a:pPr>
            <a:r>
              <a:rPr lang="sv-SE" sz="1400" dirty="0">
                <a:solidFill>
                  <a:srgbClr val="000000"/>
                </a:solidFill>
              </a:rPr>
              <a:t>BEAst PDF </a:t>
            </a:r>
            <a:r>
              <a:rPr lang="sv-SE" sz="1400" dirty="0" err="1">
                <a:solidFill>
                  <a:srgbClr val="000000"/>
                </a:solidFill>
              </a:rPr>
              <a:t>Guidelines</a:t>
            </a:r>
            <a:r>
              <a:rPr lang="sv-SE" sz="1400" dirty="0">
                <a:solidFill>
                  <a:srgbClr val="000000"/>
                </a:solidFill>
              </a:rPr>
              <a:t> med exempel för tekniskt rätt innehåll vid PDF export. Guide för att säkerställa sökbarheten och underlätta att skapa automatiska hyperlänkar mellan handlingar och hänvisningar, finns tillgänglig på BEAst.se</a:t>
            </a:r>
          </a:p>
          <a:p>
            <a:pPr>
              <a:spcBef>
                <a:spcPts val="600"/>
              </a:spcBef>
            </a:pPr>
            <a:r>
              <a:rPr lang="sv-SE" sz="1400" dirty="0">
                <a:solidFill>
                  <a:srgbClr val="000000"/>
                </a:solidFill>
              </a:rPr>
              <a:t>SIS standard:</a:t>
            </a:r>
          </a:p>
          <a:p>
            <a:pPr lvl="1">
              <a:spcBef>
                <a:spcPts val="600"/>
              </a:spcBef>
            </a:pPr>
            <a:r>
              <a:rPr lang="sv-SE" sz="1400" dirty="0">
                <a:solidFill>
                  <a:srgbClr val="000000"/>
                </a:solidFill>
              </a:rPr>
              <a:t>SS 32201-2011, Handlingar i bygg och förvaltningsprocessen</a:t>
            </a:r>
          </a:p>
          <a:p>
            <a:pPr lvl="1">
              <a:spcBef>
                <a:spcPts val="600"/>
              </a:spcBef>
            </a:pPr>
            <a:r>
              <a:rPr lang="sv-SE" sz="1400" dirty="0">
                <a:solidFill>
                  <a:srgbClr val="000000"/>
                </a:solidFill>
              </a:rPr>
              <a:t>SS 32206-2008, Byggdokument, ändringar</a:t>
            </a:r>
          </a:p>
          <a:p>
            <a:pPr lvl="1">
              <a:spcBef>
                <a:spcPts val="600"/>
              </a:spcBef>
            </a:pPr>
            <a:r>
              <a:rPr lang="sv-SE" sz="1400" dirty="0">
                <a:solidFill>
                  <a:srgbClr val="000000"/>
                </a:solidFill>
              </a:rPr>
              <a:t>SS 32266-2008, Byggdokument, angivning av status</a:t>
            </a:r>
          </a:p>
          <a:p>
            <a:pPr lvl="1">
              <a:spcBef>
                <a:spcPts val="600"/>
              </a:spcBef>
            </a:pPr>
            <a:r>
              <a:rPr lang="sv-SE" sz="1400" dirty="0">
                <a:solidFill>
                  <a:srgbClr val="000000"/>
                </a:solidFill>
              </a:rPr>
              <a:t>SS 32271-2016, Byggritningar, ritningsnumrering</a:t>
            </a:r>
          </a:p>
          <a:p>
            <a:pPr lvl="1">
              <a:spcBef>
                <a:spcPts val="600"/>
              </a:spcBef>
            </a:pPr>
            <a:r>
              <a:rPr lang="sv-SE" sz="1400" dirty="0">
                <a:solidFill>
                  <a:srgbClr val="000000"/>
                </a:solidFill>
              </a:rPr>
              <a:t>SS-EN-ISO 5457 A1 2010, Storlekar och utformning av ritningsblanketter</a:t>
            </a:r>
          </a:p>
          <a:p>
            <a:pPr lvl="1">
              <a:spcBef>
                <a:spcPts val="600"/>
              </a:spcBef>
            </a:pPr>
            <a:r>
              <a:rPr lang="sv-SE" sz="1400" dirty="0">
                <a:solidFill>
                  <a:srgbClr val="000000"/>
                </a:solidFill>
              </a:rPr>
              <a:t>SS-EN-ISO 7200-2011, Datafält i ritningens huvudfält</a:t>
            </a:r>
          </a:p>
          <a:p>
            <a:pPr lvl="1"/>
            <a:r>
              <a:rPr lang="sv-SE" sz="1400" dirty="0" err="1">
                <a:solidFill>
                  <a:srgbClr val="000000"/>
                </a:solidFill>
              </a:rPr>
              <a:t>ftSS</a:t>
            </a:r>
            <a:r>
              <a:rPr lang="sv-SE" sz="1400" dirty="0">
                <a:solidFill>
                  <a:srgbClr val="000000"/>
                </a:solidFill>
              </a:rPr>
              <a:t> 32207, Bygg- och förvaltningsdokumentation, Utformning av och innehåll i namnruta </a:t>
            </a:r>
          </a:p>
          <a:p>
            <a:pPr lvl="1"/>
            <a:r>
              <a:rPr lang="sv-SE" sz="1400" dirty="0" err="1">
                <a:solidFill>
                  <a:srgbClr val="000000"/>
                </a:solidFill>
              </a:rPr>
              <a:t>ftSS</a:t>
            </a:r>
            <a:r>
              <a:rPr lang="sv-SE" sz="1400" dirty="0">
                <a:solidFill>
                  <a:srgbClr val="000000"/>
                </a:solidFill>
              </a:rPr>
              <a:t> 32209, Bygg- och förvaltningsdokumentation, Angivning av handling och granskningssteg</a:t>
            </a:r>
          </a:p>
          <a:p>
            <a:pPr>
              <a:spcBef>
                <a:spcPts val="600"/>
              </a:spcBef>
            </a:pPr>
            <a:r>
              <a:rPr lang="sv-SE" sz="1400" dirty="0">
                <a:solidFill>
                  <a:srgbClr val="000000"/>
                </a:solidFill>
              </a:rPr>
              <a:t>Svensk Byggtjänst: BH90, BSAB 96, </a:t>
            </a:r>
            <a:r>
              <a:rPr lang="sv-SE" sz="1400" dirty="0" err="1">
                <a:solidFill>
                  <a:srgbClr val="000000"/>
                </a:solidFill>
              </a:rPr>
              <a:t>CoClass</a:t>
            </a:r>
            <a:r>
              <a:rPr lang="sv-SE" sz="1400" dirty="0">
                <a:solidFill>
                  <a:srgbClr val="000000"/>
                </a:solidFill>
              </a:rPr>
              <a:t> </a:t>
            </a:r>
          </a:p>
          <a:p>
            <a:pPr marL="0" indent="0">
              <a:spcBef>
                <a:spcPts val="600"/>
              </a:spcBef>
              <a:buNone/>
            </a:pPr>
            <a:endParaRPr lang="sv-SE" sz="1600" dirty="0">
              <a:latin typeface="Arial" pitchFamily="34" charset="0"/>
            </a:endParaRPr>
          </a:p>
          <a:p>
            <a:pPr marL="0" indent="0">
              <a:spcBef>
                <a:spcPts val="600"/>
              </a:spcBef>
              <a:buNone/>
            </a:pPr>
            <a:endParaRPr lang="sv-SE" sz="1600" dirty="0">
              <a:latin typeface="Arial" pitchFamily="34" charset="0"/>
            </a:endParaRPr>
          </a:p>
          <a:p>
            <a:pPr marL="0" indent="0">
              <a:buNone/>
            </a:pPr>
            <a:endParaRPr lang="sv-SE" sz="1600" dirty="0"/>
          </a:p>
        </p:txBody>
      </p:sp>
    </p:spTree>
    <p:extLst>
      <p:ext uri="{BB962C8B-B14F-4D97-AF65-F5344CB8AC3E}">
        <p14:creationId xmlns:p14="http://schemas.microsoft.com/office/powerpoint/2010/main" val="26682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F84FFAF-0D82-43C8-9555-1C3961AA95C9}"/>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Hänvisningar i handlingar</a:t>
            </a:r>
            <a:br>
              <a:rPr lang="sv-SE" sz="8800" dirty="0">
                <a:solidFill>
                  <a:srgbClr val="FFFFFF"/>
                </a:solidFill>
              </a:rPr>
            </a:br>
            <a:r>
              <a:rPr lang="sv-SE" sz="1800" b="0" dirty="0">
                <a:solidFill>
                  <a:srgbClr val="FFFFFF"/>
                </a:solidFill>
              </a:rPr>
              <a:t>Anvisning med exempel på hänvisningar i handlingar</a:t>
            </a:r>
            <a:endParaRPr lang="sv-SE" sz="1800" dirty="0">
              <a:solidFill>
                <a:schemeClr val="bg1"/>
              </a:solidFill>
            </a:endParaRPr>
          </a:p>
        </p:txBody>
      </p:sp>
      <p:sp>
        <p:nvSpPr>
          <p:cNvPr id="7" name="Platshållare för innehåll 6">
            <a:extLst>
              <a:ext uri="{FF2B5EF4-FFF2-40B4-BE49-F238E27FC236}">
                <a16:creationId xmlns:a16="http://schemas.microsoft.com/office/drawing/2014/main" id="{4AF69CFC-FDB2-4243-AD2B-396FDD60EF66}"/>
              </a:ext>
            </a:extLst>
          </p:cNvPr>
          <p:cNvSpPr txBox="1">
            <a:spLocks/>
          </p:cNvSpPr>
          <p:nvPr/>
        </p:nvSpPr>
        <p:spPr bwMode="auto">
          <a:xfrm>
            <a:off x="385078" y="1746564"/>
            <a:ext cx="11132667" cy="41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sz="1600" dirty="0"/>
              <a:t>Syftet med anvisningen är visa exempel hur man kan skapa enklare och snabbare sökbarhet till handlingar. </a:t>
            </a:r>
          </a:p>
          <a:p>
            <a:pPr marL="0" indent="0">
              <a:buNone/>
            </a:pPr>
            <a:r>
              <a:rPr lang="sv-SE" sz="1600" dirty="0"/>
              <a:t>Nivån på hänvisningar bedöms inför projekteringen utifrån projektet behov för att underlätta att hitta handlingar via hänvisningar och även enklare se vilka hänvisningar som saknar handlingar genom automatiska hyperlänkar. </a:t>
            </a:r>
          </a:p>
          <a:p>
            <a:r>
              <a:rPr lang="sv-SE" sz="1600" dirty="0"/>
              <a:t>Nivån på hänvisningar framgår av projekteringsanvisning och kompletteras vid behov under projekteringen. </a:t>
            </a:r>
            <a:br>
              <a:rPr lang="sv-SE" sz="1600" dirty="0"/>
            </a:br>
            <a:br>
              <a:rPr lang="sv-SE" sz="1600" dirty="0"/>
            </a:br>
            <a:r>
              <a:rPr lang="sv-SE" sz="1600" dirty="0"/>
              <a:t>Främst discipliner inom A och K berörs, detta bestäms i tidigt skede.</a:t>
            </a:r>
          </a:p>
          <a:p>
            <a:r>
              <a:rPr lang="sv-SE" sz="1600" dirty="0"/>
              <a:t>Hänvisningar ska ha </a:t>
            </a:r>
            <a:r>
              <a:rPr lang="sv-SE" sz="1600" b="1" dirty="0"/>
              <a:t>korsreferens</a:t>
            </a:r>
            <a:r>
              <a:rPr lang="sv-SE" sz="1600" dirty="0"/>
              <a:t> i slipen där det är möjligt för att även komma tillbaka respektive handling</a:t>
            </a:r>
          </a:p>
          <a:p>
            <a:r>
              <a:rPr lang="sv-SE" sz="1600" dirty="0"/>
              <a:t>Skapar även enklare och snabbare hantering av handlingar för pekskärmar och mobila enheter med hyperlänkar</a:t>
            </a:r>
          </a:p>
          <a:p>
            <a:r>
              <a:rPr lang="sv-SE" sz="1600" dirty="0"/>
              <a:t>BEAst anvisning ”</a:t>
            </a:r>
            <a:r>
              <a:rPr lang="sv-SE" sz="1600" b="1" dirty="0"/>
              <a:t>PDF </a:t>
            </a:r>
            <a:r>
              <a:rPr lang="sv-SE" sz="1600" b="1" dirty="0" err="1"/>
              <a:t>Guidelines</a:t>
            </a:r>
            <a:r>
              <a:rPr lang="sv-SE" sz="1600" b="1" dirty="0"/>
              <a:t> med exempel</a:t>
            </a:r>
            <a:r>
              <a:rPr lang="sv-SE" sz="1600" dirty="0"/>
              <a:t>” för att enklare skapa tekniskt rätt innehåll vid PDF exporten. </a:t>
            </a:r>
          </a:p>
          <a:p>
            <a:r>
              <a:rPr lang="sv-SE" sz="1600" dirty="0"/>
              <a:t>Rätt PDF export är en förutsättning för att enkelt kunna skapa automatiska </a:t>
            </a:r>
            <a:r>
              <a:rPr lang="sv-SE" sz="1600"/>
              <a:t>hyperlänkar.</a:t>
            </a:r>
          </a:p>
          <a:p>
            <a:r>
              <a:rPr lang="sv-SE" sz="1600"/>
              <a:t>Anvisningen </a:t>
            </a:r>
            <a:r>
              <a:rPr lang="sv-SE" sz="1600" dirty="0"/>
              <a:t>är ej</a:t>
            </a:r>
            <a:r>
              <a:rPr lang="sv-SE" sz="1600" dirty="0">
                <a:solidFill>
                  <a:srgbClr val="FF0000"/>
                </a:solidFill>
              </a:rPr>
              <a:t> </a:t>
            </a:r>
            <a:r>
              <a:rPr lang="sv-SE" sz="1600" dirty="0">
                <a:solidFill>
                  <a:schemeClr val="tx1"/>
                </a:solidFill>
              </a:rPr>
              <a:t>programspecifik </a:t>
            </a:r>
            <a:r>
              <a:rPr lang="sv-SE" sz="1600" dirty="0"/>
              <a:t>men </a:t>
            </a:r>
            <a:r>
              <a:rPr lang="sv-SE" sz="1600" b="1" dirty="0"/>
              <a:t>Bluebeam </a:t>
            </a:r>
            <a:r>
              <a:rPr lang="sv-SE" sz="1600" b="1" dirty="0" err="1"/>
              <a:t>Revu</a:t>
            </a:r>
            <a:r>
              <a:rPr lang="sv-SE" sz="1600" b="1" dirty="0"/>
              <a:t> Extreme </a:t>
            </a:r>
            <a:r>
              <a:rPr lang="sv-SE" sz="1600" dirty="0"/>
              <a:t>har använts för att vissa exempel på tillämpning av automatgenererade hyperlänkar.</a:t>
            </a:r>
            <a:br>
              <a:rPr lang="sv-SE" sz="1600" dirty="0"/>
            </a:br>
            <a:endParaRPr lang="sv-SE" sz="1600" dirty="0"/>
          </a:p>
        </p:txBody>
      </p:sp>
    </p:spTree>
    <p:extLst>
      <p:ext uri="{BB962C8B-B14F-4D97-AF65-F5344CB8AC3E}">
        <p14:creationId xmlns:p14="http://schemas.microsoft.com/office/powerpoint/2010/main" val="1646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BEA</a:t>
            </a:r>
            <a:br>
              <a:rPr lang="sv-SE" sz="8800" dirty="0">
                <a:solidFill>
                  <a:srgbClr val="FFFFFF"/>
                </a:solidFill>
              </a:rPr>
            </a:br>
            <a:r>
              <a:rPr lang="sv-SE" sz="1800" b="0" dirty="0">
                <a:solidFill>
                  <a:srgbClr val="FFFFFF"/>
                </a:solidFill>
              </a:rPr>
              <a:t>Branschgemensamt projekt via BEAst</a:t>
            </a:r>
            <a:endParaRPr lang="sv-SE" sz="1800" dirty="0">
              <a:solidFill>
                <a:schemeClr val="bg1"/>
              </a:solidFill>
            </a:endParaRPr>
          </a:p>
        </p:txBody>
      </p:sp>
      <p:pic>
        <p:nvPicPr>
          <p:cNvPr id="4" name="Bildobjekt 3"/>
          <p:cNvPicPr>
            <a:picLocks noChangeAspect="1"/>
          </p:cNvPicPr>
          <p:nvPr/>
        </p:nvPicPr>
        <p:blipFill>
          <a:blip r:embed="rId2"/>
          <a:stretch>
            <a:fillRect/>
          </a:stretch>
        </p:blipFill>
        <p:spPr>
          <a:xfrm>
            <a:off x="2024697" y="2712609"/>
            <a:ext cx="7323455" cy="2484335"/>
          </a:xfrm>
          <a:prstGeom prst="rect">
            <a:avLst/>
          </a:prstGeom>
        </p:spPr>
      </p:pic>
      <p:sp>
        <p:nvSpPr>
          <p:cNvPr id="9" name="Rektangel 8"/>
          <p:cNvSpPr/>
          <p:nvPr/>
        </p:nvSpPr>
        <p:spPr>
          <a:xfrm>
            <a:off x="10576680" y="6268953"/>
            <a:ext cx="1386720" cy="44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995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2C7EC1A-4E0A-447D-96DD-763FC7E5258D}"/>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10" name="Platshållare för innehåll 4">
            <a:extLst>
              <a:ext uri="{FF2B5EF4-FFF2-40B4-BE49-F238E27FC236}">
                <a16:creationId xmlns:a16="http://schemas.microsoft.com/office/drawing/2014/main" id="{1CBC9467-BDF6-4C77-8A64-767E199BB88A}"/>
              </a:ext>
            </a:extLst>
          </p:cNvPr>
          <p:cNvSpPr>
            <a:spLocks noGrp="1"/>
          </p:cNvSpPr>
          <p:nvPr>
            <p:ph sz="quarter" idx="14"/>
          </p:nvPr>
        </p:nvSpPr>
        <p:spPr>
          <a:xfrm>
            <a:off x="393239" y="1743468"/>
            <a:ext cx="10191600" cy="4648095"/>
          </a:xfrm>
        </p:spPr>
        <p:txBody>
          <a:bodyPr/>
          <a:lstStyle/>
          <a:p>
            <a:pPr marL="0" indent="0">
              <a:buNone/>
              <a:tabLst>
                <a:tab pos="534988" algn="l"/>
              </a:tabLst>
            </a:pPr>
            <a:r>
              <a:rPr lang="sv-SE" sz="1400" dirty="0"/>
              <a:t>1. 	</a:t>
            </a:r>
            <a:r>
              <a:rPr lang="sv-SE" sz="1400" dirty="0">
                <a:hlinkClick r:id="rId4" action="ppaction://hlinksldjump"/>
              </a:rPr>
              <a:t>Från situationsplan till översiktsplan </a:t>
            </a:r>
            <a:r>
              <a:rPr lang="sv-SE" sz="1400" dirty="0"/>
              <a:t>				</a:t>
            </a:r>
            <a:r>
              <a:rPr lang="sv-SE" sz="1400" dirty="0">
                <a:solidFill>
                  <a:srgbClr val="FF0000"/>
                </a:solidFill>
              </a:rPr>
              <a:t> </a:t>
            </a:r>
          </a:p>
          <a:p>
            <a:pPr marL="0" indent="0">
              <a:buNone/>
              <a:tabLst>
                <a:tab pos="534988" algn="l"/>
              </a:tabLst>
            </a:pPr>
            <a:r>
              <a:rPr lang="sv-SE" sz="1400" dirty="0"/>
              <a:t>2.	</a:t>
            </a:r>
            <a:r>
              <a:rPr lang="sv-SE" sz="1400" dirty="0">
                <a:hlinkClick r:id="rId5" action="ppaction://hlinksldjump"/>
              </a:rPr>
              <a:t>Från plan till sektion</a:t>
            </a:r>
            <a:r>
              <a:rPr lang="sv-SE" sz="1400" dirty="0"/>
              <a:t>				</a:t>
            </a:r>
            <a:r>
              <a:rPr lang="sv-SE" sz="1400" dirty="0">
                <a:solidFill>
                  <a:srgbClr val="FF0000"/>
                </a:solidFill>
              </a:rPr>
              <a:t> </a:t>
            </a:r>
          </a:p>
          <a:p>
            <a:pPr marL="0" indent="0">
              <a:buNone/>
              <a:tabLst>
                <a:tab pos="534988" algn="l"/>
              </a:tabLst>
            </a:pPr>
            <a:r>
              <a:rPr lang="sv-SE" sz="1400" dirty="0"/>
              <a:t>3.	</a:t>
            </a:r>
            <a:r>
              <a:rPr lang="sv-SE" sz="1400" dirty="0">
                <a:hlinkClick r:id="rId6" action="ppaction://hlinksldjump"/>
              </a:rPr>
              <a:t>Från sektion till plan</a:t>
            </a:r>
            <a:r>
              <a:rPr lang="sv-SE" sz="1400" dirty="0"/>
              <a:t>						</a:t>
            </a:r>
            <a:endParaRPr lang="sv-SE" sz="1400" dirty="0">
              <a:solidFill>
                <a:srgbClr val="FF0000"/>
              </a:solidFill>
            </a:endParaRPr>
          </a:p>
          <a:p>
            <a:pPr marL="0" indent="0">
              <a:buNone/>
              <a:tabLst>
                <a:tab pos="534988" algn="l"/>
              </a:tabLst>
            </a:pPr>
            <a:r>
              <a:rPr lang="sv-SE" sz="1400" dirty="0"/>
              <a:t>4a.	</a:t>
            </a:r>
            <a:r>
              <a:rPr lang="sv-SE" sz="1400" dirty="0">
                <a:hlinkClick r:id="rId7" action="ppaction://hlinksldjump"/>
              </a:rPr>
              <a:t>Från orienteringsfigurer till delplaner </a:t>
            </a:r>
            <a:r>
              <a:rPr lang="sv-SE" sz="1400" dirty="0"/>
              <a:t>			</a:t>
            </a:r>
            <a:endParaRPr lang="sv-SE" sz="1400" dirty="0">
              <a:solidFill>
                <a:srgbClr val="FF0000"/>
              </a:solidFill>
            </a:endParaRPr>
          </a:p>
          <a:p>
            <a:pPr marL="0" indent="0">
              <a:buNone/>
              <a:tabLst>
                <a:tab pos="534988" algn="l"/>
              </a:tabLst>
            </a:pPr>
            <a:r>
              <a:rPr lang="sv-SE" sz="1400" dirty="0">
                <a:solidFill>
                  <a:schemeClr val="tx1"/>
                </a:solidFill>
              </a:rPr>
              <a:t>4b.	</a:t>
            </a:r>
            <a:r>
              <a:rPr lang="sv-SE" sz="1400" dirty="0">
                <a:solidFill>
                  <a:schemeClr val="tx1"/>
                </a:solidFill>
                <a:hlinkClick r:id="rId8" action="ppaction://hlinksldjump"/>
              </a:rPr>
              <a:t>Exempel från orienteringsfigur till delplaner</a:t>
            </a:r>
            <a:endParaRPr lang="sv-SE" sz="1400" dirty="0">
              <a:solidFill>
                <a:schemeClr val="tx1"/>
              </a:solidFill>
            </a:endParaRPr>
          </a:p>
          <a:p>
            <a:pPr marL="0" indent="0">
              <a:buNone/>
              <a:tabLst>
                <a:tab pos="534988" algn="l"/>
              </a:tabLst>
            </a:pPr>
            <a:r>
              <a:rPr lang="sv-SE" sz="1400" dirty="0">
                <a:solidFill>
                  <a:schemeClr val="tx1"/>
                </a:solidFill>
              </a:rPr>
              <a:t>5a.	</a:t>
            </a:r>
            <a:r>
              <a:rPr lang="sv-SE" sz="1400" dirty="0">
                <a:solidFill>
                  <a:schemeClr val="tx1"/>
                </a:solidFill>
                <a:hlinkClick r:id="rId9" action="ppaction://hlinksldjump"/>
              </a:rPr>
              <a:t>Från slipstext till HF/Handlingsförteckning till AF/Allmänna föreskrifter</a:t>
            </a:r>
            <a:endParaRPr lang="sv-SE" sz="1400" dirty="0">
              <a:solidFill>
                <a:srgbClr val="FF0000"/>
              </a:solidFill>
            </a:endParaRPr>
          </a:p>
          <a:p>
            <a:pPr marL="0" indent="0">
              <a:buNone/>
              <a:tabLst>
                <a:tab pos="534988" algn="l"/>
              </a:tabLst>
            </a:pPr>
            <a:r>
              <a:rPr lang="sv-SE" sz="1400" dirty="0">
                <a:solidFill>
                  <a:schemeClr val="tx1"/>
                </a:solidFill>
              </a:rPr>
              <a:t>5b.	</a:t>
            </a:r>
            <a:r>
              <a:rPr lang="sv-SE" sz="1400" dirty="0">
                <a:solidFill>
                  <a:schemeClr val="tx1"/>
                </a:solidFill>
                <a:hlinkClick r:id="rId10" action="ppaction://hlinksldjump"/>
              </a:rPr>
              <a:t>Från slipstext till översiktsplaner </a:t>
            </a:r>
            <a:endParaRPr lang="sv-SE" sz="1400" dirty="0">
              <a:solidFill>
                <a:schemeClr val="tx1"/>
              </a:solidFill>
            </a:endParaRPr>
          </a:p>
          <a:p>
            <a:pPr marL="0" indent="0">
              <a:buNone/>
              <a:tabLst>
                <a:tab pos="534988" algn="l"/>
              </a:tabLst>
            </a:pPr>
            <a:r>
              <a:rPr lang="sv-SE" sz="1400" dirty="0">
                <a:solidFill>
                  <a:schemeClr val="tx1"/>
                </a:solidFill>
              </a:rPr>
              <a:t>5c.	</a:t>
            </a:r>
            <a:r>
              <a:rPr lang="sv-SE" sz="1400" dirty="0">
                <a:solidFill>
                  <a:schemeClr val="tx1"/>
                </a:solidFill>
                <a:hlinkClick r:id="rId11" action="ppaction://hlinksldjump"/>
              </a:rPr>
              <a:t>Från slipstext till övriga hänvisningar </a:t>
            </a:r>
            <a:r>
              <a:rPr lang="sv-SE" sz="1400" dirty="0">
                <a:solidFill>
                  <a:schemeClr val="tx1"/>
                </a:solidFill>
              </a:rPr>
              <a:t>	</a:t>
            </a:r>
          </a:p>
          <a:p>
            <a:pPr marL="0" indent="0">
              <a:buNone/>
              <a:tabLst>
                <a:tab pos="534988" algn="l"/>
              </a:tabLst>
            </a:pPr>
            <a:r>
              <a:rPr lang="sv-SE" sz="1400" dirty="0">
                <a:solidFill>
                  <a:schemeClr val="tx1"/>
                </a:solidFill>
              </a:rPr>
              <a:t>6a.	</a:t>
            </a:r>
            <a:r>
              <a:rPr lang="sv-SE" sz="1400" dirty="0">
                <a:solidFill>
                  <a:schemeClr val="tx1"/>
                </a:solidFill>
                <a:hlinkClick r:id="rId12" action="ppaction://hlinksldjump"/>
              </a:rPr>
              <a:t>Från planritning till typrumsbeskrivning</a:t>
            </a:r>
            <a:endParaRPr lang="sv-SE" sz="1400" dirty="0">
              <a:solidFill>
                <a:schemeClr val="tx1"/>
              </a:solidFill>
            </a:endParaRPr>
          </a:p>
          <a:p>
            <a:pPr marL="0" indent="0">
              <a:buNone/>
              <a:tabLst>
                <a:tab pos="534988" algn="l"/>
              </a:tabLst>
            </a:pPr>
            <a:r>
              <a:rPr lang="sv-SE" sz="1400" dirty="0">
                <a:solidFill>
                  <a:schemeClr val="tx1"/>
                </a:solidFill>
              </a:rPr>
              <a:t>6b.	</a:t>
            </a:r>
            <a:r>
              <a:rPr lang="sv-SE" sz="1400" dirty="0">
                <a:solidFill>
                  <a:schemeClr val="tx1"/>
                </a:solidFill>
                <a:hlinkClick r:id="rId13" action="ppaction://hlinksldjump"/>
              </a:rPr>
              <a:t>Från planritning till rumsbeskrivning</a:t>
            </a:r>
            <a:endParaRPr lang="sv-SE" sz="1400" dirty="0">
              <a:solidFill>
                <a:schemeClr val="tx1"/>
              </a:solidFill>
            </a:endParaRPr>
          </a:p>
          <a:p>
            <a:pPr marL="0" indent="0">
              <a:buNone/>
              <a:tabLst>
                <a:tab pos="534988" algn="l"/>
              </a:tabLst>
            </a:pPr>
            <a:r>
              <a:rPr lang="sv-SE" sz="1400" dirty="0">
                <a:solidFill>
                  <a:schemeClr val="tx1"/>
                </a:solidFill>
              </a:rPr>
              <a:t>7.	</a:t>
            </a:r>
            <a:r>
              <a:rPr lang="sv-SE" sz="1400" dirty="0">
                <a:solidFill>
                  <a:schemeClr val="tx1"/>
                </a:solidFill>
                <a:hlinkClick r:id="rId14" action="ppaction://hlinksldjump"/>
              </a:rPr>
              <a:t>Exempel på färgkoder för hyperlänkar</a:t>
            </a:r>
            <a:endParaRPr lang="sv-SE" sz="1400" dirty="0">
              <a:solidFill>
                <a:schemeClr val="tx1"/>
              </a:solidFill>
            </a:endParaRPr>
          </a:p>
          <a:p>
            <a:pPr marL="0" indent="0">
              <a:buNone/>
              <a:tabLst>
                <a:tab pos="534988" algn="l"/>
              </a:tabLst>
            </a:pPr>
            <a:r>
              <a:rPr lang="sv-SE" sz="1400" dirty="0"/>
              <a:t>8.	</a:t>
            </a:r>
            <a:r>
              <a:rPr lang="sv-SE" sz="1400" dirty="0">
                <a:hlinkClick r:id="rId15" action="ppaction://hlinksldjump"/>
              </a:rPr>
              <a:t>Handlingsförteckning</a:t>
            </a:r>
            <a:endParaRPr lang="sv-SE" sz="1400" dirty="0"/>
          </a:p>
          <a:p>
            <a:pPr marL="0" indent="0">
              <a:buNone/>
              <a:tabLst>
                <a:tab pos="534988" algn="l"/>
              </a:tabLst>
            </a:pPr>
            <a:r>
              <a:rPr lang="sv-SE" sz="1400" dirty="0"/>
              <a:t>9.	</a:t>
            </a:r>
            <a:r>
              <a:rPr lang="sv-SE" sz="1400" dirty="0">
                <a:hlinkClick r:id="rId16" action="ppaction://hlinksldjump"/>
              </a:rPr>
              <a:t>Uppställningsritningar</a:t>
            </a:r>
            <a:endParaRPr lang="sv-SE" sz="1400" dirty="0"/>
          </a:p>
          <a:p>
            <a:pPr marL="0" indent="0">
              <a:buNone/>
              <a:tabLst>
                <a:tab pos="534988" algn="l"/>
              </a:tabLst>
            </a:pPr>
            <a:r>
              <a:rPr lang="sv-SE" sz="1400" dirty="0"/>
              <a:t>10.	</a:t>
            </a:r>
            <a:r>
              <a:rPr lang="sv-SE" sz="1400" dirty="0" err="1">
                <a:hlinkClick r:id="rId17" action="ppaction://hlinksldjump"/>
              </a:rPr>
              <a:t>Littratabeller</a:t>
            </a:r>
            <a:r>
              <a:rPr lang="sv-SE" sz="1400" dirty="0">
                <a:hlinkClick r:id="rId17" action="ppaction://hlinksldjump"/>
              </a:rPr>
              <a:t> </a:t>
            </a:r>
            <a:br>
              <a:rPr lang="sv-SE" sz="1400" dirty="0"/>
            </a:br>
            <a:br>
              <a:rPr lang="sv-SE" sz="1400" dirty="0"/>
            </a:br>
            <a:r>
              <a:rPr lang="sv-SE" sz="1400" dirty="0"/>
              <a:t>	</a:t>
            </a:r>
            <a:r>
              <a:rPr lang="sv-SE" sz="1400" dirty="0">
                <a:hlinkClick r:id="rId18" action="ppaction://hlinksldjump"/>
              </a:rPr>
              <a:t>Hänvisningar till andra anvisningar och standarder</a:t>
            </a:r>
            <a:endParaRPr lang="sv-SE" sz="1400" dirty="0"/>
          </a:p>
          <a:p>
            <a:pPr marL="0" indent="0">
              <a:buNone/>
            </a:pPr>
            <a:endParaRPr lang="sv-SE" dirty="0"/>
          </a:p>
        </p:txBody>
      </p:sp>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Hänvisningar i handlingar</a:t>
            </a:r>
            <a:br>
              <a:rPr lang="sv-SE" sz="8800" dirty="0">
                <a:solidFill>
                  <a:srgbClr val="FFFFFF"/>
                </a:solidFill>
              </a:rPr>
            </a:br>
            <a:r>
              <a:rPr lang="sv-SE" sz="1800" b="0" dirty="0">
                <a:solidFill>
                  <a:srgbClr val="FFFFFF"/>
                </a:solidFill>
              </a:rPr>
              <a:t>Anvisning med exempel på hänvisningar i handlingar</a:t>
            </a:r>
            <a:endParaRPr lang="sv-SE" sz="1800" dirty="0">
              <a:solidFill>
                <a:schemeClr val="bg1"/>
              </a:solidFill>
            </a:endParaRPr>
          </a:p>
        </p:txBody>
      </p:sp>
    </p:spTree>
    <p:extLst>
      <p:ext uri="{BB962C8B-B14F-4D97-AF65-F5344CB8AC3E}">
        <p14:creationId xmlns:p14="http://schemas.microsoft.com/office/powerpoint/2010/main" val="234110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2C7EC1A-4E0A-447D-96DD-763FC7E5258D}"/>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Hänvisningar i handlingar</a:t>
            </a:r>
            <a:br>
              <a:rPr lang="sv-SE" sz="8800" dirty="0">
                <a:solidFill>
                  <a:srgbClr val="FFFFFF"/>
                </a:solidFill>
              </a:rPr>
            </a:br>
            <a:r>
              <a:rPr lang="sv-SE" sz="1800" b="0" dirty="0">
                <a:solidFill>
                  <a:srgbClr val="FFFFFF"/>
                </a:solidFill>
              </a:rPr>
              <a:t>Enklare och snabbare hantering för pekskärmar och mobila enheter med stöd av hyperlänkar</a:t>
            </a:r>
            <a:endParaRPr lang="sv-SE" sz="1800" dirty="0">
              <a:solidFill>
                <a:schemeClr val="bg1"/>
              </a:solidFill>
            </a:endParaRPr>
          </a:p>
        </p:txBody>
      </p:sp>
      <p:pic>
        <p:nvPicPr>
          <p:cNvPr id="3" name="Bildobjekt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9088" y="1666735"/>
            <a:ext cx="4253746" cy="3190310"/>
          </a:xfrm>
          <a:prstGeom prst="rect">
            <a:avLst/>
          </a:prstGeom>
        </p:spPr>
      </p:pic>
      <p:pic>
        <p:nvPicPr>
          <p:cNvPr id="4" name="Bildobjekt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7662" y="2531860"/>
            <a:ext cx="3708525" cy="2781394"/>
          </a:xfrm>
          <a:prstGeom prst="rect">
            <a:avLst/>
          </a:prstGeom>
        </p:spPr>
      </p:pic>
      <p:pic>
        <p:nvPicPr>
          <p:cNvPr id="8" name="Bildobjekt 7">
            <a:extLst>
              <a:ext uri="{FF2B5EF4-FFF2-40B4-BE49-F238E27FC236}">
                <a16:creationId xmlns:a16="http://schemas.microsoft.com/office/drawing/2014/main" id="{3167FCFD-92AF-40FB-94C1-5ECCD2732D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080" y="1597808"/>
            <a:ext cx="4717272" cy="2690414"/>
          </a:xfrm>
          <a:prstGeom prst="rect">
            <a:avLst/>
          </a:prstGeom>
        </p:spPr>
      </p:pic>
      <p:pic>
        <p:nvPicPr>
          <p:cNvPr id="11" name="Bildobjekt 10">
            <a:extLst>
              <a:ext uri="{FF2B5EF4-FFF2-40B4-BE49-F238E27FC236}">
                <a16:creationId xmlns:a16="http://schemas.microsoft.com/office/drawing/2014/main" id="{29F001B1-CF6E-4F41-BB6F-83B89359C8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8900" y="4609026"/>
            <a:ext cx="2592535" cy="1686710"/>
          </a:xfrm>
          <a:prstGeom prst="rect">
            <a:avLst/>
          </a:prstGeom>
        </p:spPr>
      </p:pic>
      <p:pic>
        <p:nvPicPr>
          <p:cNvPr id="12" name="Bildobjekt 11">
            <a:extLst>
              <a:ext uri="{FF2B5EF4-FFF2-40B4-BE49-F238E27FC236}">
                <a16:creationId xmlns:a16="http://schemas.microsoft.com/office/drawing/2014/main" id="{D4202AD4-BAB1-4DE6-88A3-A922FA0EB1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40562" y="4288222"/>
            <a:ext cx="2778338" cy="1905145"/>
          </a:xfrm>
          <a:prstGeom prst="rect">
            <a:avLst/>
          </a:prstGeom>
        </p:spPr>
      </p:pic>
      <p:pic>
        <p:nvPicPr>
          <p:cNvPr id="9" name="Bildobjekt 8">
            <a:extLst>
              <a:ext uri="{FF2B5EF4-FFF2-40B4-BE49-F238E27FC236}">
                <a16:creationId xmlns:a16="http://schemas.microsoft.com/office/drawing/2014/main" id="{1D874BF5-19E2-4197-89C3-518E2A418A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6628" y="3851745"/>
            <a:ext cx="3040091" cy="2384605"/>
          </a:xfrm>
          <a:prstGeom prst="rect">
            <a:avLst/>
          </a:prstGeom>
        </p:spPr>
      </p:pic>
    </p:spTree>
    <p:extLst>
      <p:ext uri="{BB962C8B-B14F-4D97-AF65-F5344CB8AC3E}">
        <p14:creationId xmlns:p14="http://schemas.microsoft.com/office/powerpoint/2010/main" val="371171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E715B75-4BE7-4246-BAFB-002B64A510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79" y="2317429"/>
            <a:ext cx="5608101" cy="4033333"/>
          </a:xfrm>
          <a:prstGeom prst="rect">
            <a:avLst/>
          </a:prstGeom>
          <a:ln>
            <a:solidFill>
              <a:schemeClr val="bg1">
                <a:lumMod val="75000"/>
              </a:schemeClr>
            </a:solidFill>
          </a:ln>
        </p:spPr>
      </p:pic>
      <p:pic>
        <p:nvPicPr>
          <p:cNvPr id="12" name="Bildobjekt 11">
            <a:extLst>
              <a:ext uri="{FF2B5EF4-FFF2-40B4-BE49-F238E27FC236}">
                <a16:creationId xmlns:a16="http://schemas.microsoft.com/office/drawing/2014/main" id="{B8F5B79E-734A-4FC8-9A4A-724DEF120FE9}"/>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7" name="Platshållare för innehåll 6"/>
          <p:cNvSpPr>
            <a:spLocks noGrp="1"/>
          </p:cNvSpPr>
          <p:nvPr>
            <p:ph sz="quarter" idx="14"/>
          </p:nvPr>
        </p:nvSpPr>
        <p:spPr>
          <a:xfrm>
            <a:off x="385080" y="1498917"/>
            <a:ext cx="11806920" cy="549339"/>
          </a:xfrm>
        </p:spPr>
        <p:txBody>
          <a:bodyPr/>
          <a:lstStyle/>
          <a:p>
            <a:pPr marL="0" indent="0">
              <a:spcBef>
                <a:spcPts val="600"/>
              </a:spcBef>
              <a:buNone/>
            </a:pPr>
            <a:r>
              <a:rPr lang="sv-SE" sz="1600" dirty="0"/>
              <a:t>Hänvisa från situationsplan till respektive planritning, hela ritningsnumret ska vara som referens i handlingen och slipen, finns det möjlighet ange även ritningsnummer i orienteringsfiguren för att underlätta navigering på pekskärmar och mobila enheter.</a:t>
            </a:r>
          </a:p>
          <a:p>
            <a:pPr marL="0" indent="0">
              <a:spcBef>
                <a:spcPts val="600"/>
              </a:spcBef>
              <a:buNone/>
            </a:pPr>
            <a:endParaRPr lang="sv-SE" dirty="0">
              <a:latin typeface="Arial" pitchFamily="34" charset="0"/>
            </a:endParaRPr>
          </a:p>
          <a:p>
            <a:pPr marL="0" indent="0">
              <a:spcBef>
                <a:spcPts val="600"/>
              </a:spcBef>
              <a:buNone/>
            </a:pPr>
            <a:endParaRPr lang="sv-SE" dirty="0">
              <a:latin typeface="Arial" pitchFamily="34" charset="0"/>
            </a:endParaRPr>
          </a:p>
          <a:p>
            <a:pPr marL="0" indent="0">
              <a:buNone/>
            </a:pPr>
            <a:endParaRPr lang="sv-SE" dirty="0"/>
          </a:p>
        </p:txBody>
      </p:sp>
      <p:sp>
        <p:nvSpPr>
          <p:cNvPr id="6" name="Rubrik 5"/>
          <p:cNvSpPr>
            <a:spLocks noGrp="1"/>
          </p:cNvSpPr>
          <p:nvPr>
            <p:ph type="title"/>
          </p:nvPr>
        </p:nvSpPr>
        <p:spPr/>
        <p:txBody>
          <a:bodyPr/>
          <a:lstStyle/>
          <a:p>
            <a:r>
              <a:rPr lang="sv-SE" dirty="0">
                <a:solidFill>
                  <a:srgbClr val="FFFFFF"/>
                </a:solidFill>
              </a:rPr>
              <a:t>1. </a:t>
            </a:r>
            <a:r>
              <a:rPr lang="sv-SE" dirty="0">
                <a:solidFill>
                  <a:schemeClr val="bg1"/>
                </a:solidFill>
              </a:rPr>
              <a:t>Från situationsplan till översiktsplan</a:t>
            </a:r>
            <a:br>
              <a:rPr lang="sv-SE" sz="8800" dirty="0">
                <a:solidFill>
                  <a:srgbClr val="FFFFFF"/>
                </a:solidFill>
              </a:rPr>
            </a:br>
            <a:endParaRPr lang="sv-SE" sz="1800" dirty="0">
              <a:solidFill>
                <a:schemeClr val="bg1"/>
              </a:solidFill>
            </a:endParaRPr>
          </a:p>
        </p:txBody>
      </p:sp>
      <p:pic>
        <p:nvPicPr>
          <p:cNvPr id="3" name="Bildobjekt 2">
            <a:extLst>
              <a:ext uri="{FF2B5EF4-FFF2-40B4-BE49-F238E27FC236}">
                <a16:creationId xmlns:a16="http://schemas.microsoft.com/office/drawing/2014/main" id="{1D58EF85-9B1E-4B00-8AA3-3E8E40937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0437" y="4547924"/>
            <a:ext cx="2486674" cy="1802838"/>
          </a:xfrm>
          <a:prstGeom prst="rect">
            <a:avLst/>
          </a:prstGeom>
          <a:ln>
            <a:solidFill>
              <a:schemeClr val="bg1">
                <a:lumMod val="75000"/>
              </a:schemeClr>
            </a:solidFill>
          </a:ln>
        </p:spPr>
      </p:pic>
      <p:pic>
        <p:nvPicPr>
          <p:cNvPr id="13" name="Bildobjekt 12">
            <a:extLst>
              <a:ext uri="{FF2B5EF4-FFF2-40B4-BE49-F238E27FC236}">
                <a16:creationId xmlns:a16="http://schemas.microsoft.com/office/drawing/2014/main" id="{82336879-04A3-41F1-844E-C12611696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436" y="2311441"/>
            <a:ext cx="2486675" cy="1782315"/>
          </a:xfrm>
          <a:prstGeom prst="rect">
            <a:avLst/>
          </a:prstGeom>
          <a:ln>
            <a:solidFill>
              <a:schemeClr val="bg1">
                <a:lumMod val="75000"/>
              </a:schemeClr>
            </a:solidFill>
          </a:ln>
        </p:spPr>
      </p:pic>
      <p:cxnSp>
        <p:nvCxnSpPr>
          <p:cNvPr id="11" name="Rak pilkoppling 10"/>
          <p:cNvCxnSpPr>
            <a:cxnSpLocks/>
            <a:stCxn id="18" idx="3"/>
          </p:cNvCxnSpPr>
          <p:nvPr/>
        </p:nvCxnSpPr>
        <p:spPr>
          <a:xfrm>
            <a:off x="5496373" y="3311877"/>
            <a:ext cx="914063" cy="45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Rak pilkoppling 13"/>
          <p:cNvCxnSpPr>
            <a:cxnSpLocks/>
            <a:stCxn id="17" idx="3"/>
          </p:cNvCxnSpPr>
          <p:nvPr/>
        </p:nvCxnSpPr>
        <p:spPr>
          <a:xfrm>
            <a:off x="3075093" y="5936211"/>
            <a:ext cx="3335343" cy="277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3E05DD4E-9AE9-4F9A-93D2-7735F5BBF564}"/>
              </a:ext>
            </a:extLst>
          </p:cNvPr>
          <p:cNvCxnSpPr>
            <a:cxnSpLocks/>
          </p:cNvCxnSpPr>
          <p:nvPr/>
        </p:nvCxnSpPr>
        <p:spPr>
          <a:xfrm flipH="1">
            <a:off x="5993180" y="2781531"/>
            <a:ext cx="2556460"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2A3A9F5E-0026-432B-80EE-71049FB21B6A}"/>
              </a:ext>
            </a:extLst>
          </p:cNvPr>
          <p:cNvCxnSpPr>
            <a:cxnSpLocks/>
          </p:cNvCxnSpPr>
          <p:nvPr/>
        </p:nvCxnSpPr>
        <p:spPr>
          <a:xfrm flipH="1">
            <a:off x="5989793" y="5022150"/>
            <a:ext cx="2556460"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ktangel med rundade hörn 11">
            <a:extLst>
              <a:ext uri="{FF2B5EF4-FFF2-40B4-BE49-F238E27FC236}">
                <a16:creationId xmlns:a16="http://schemas.microsoft.com/office/drawing/2014/main" id="{56C80B07-A37A-45BE-A62E-218FF026F30F}"/>
              </a:ext>
            </a:extLst>
          </p:cNvPr>
          <p:cNvSpPr/>
          <p:nvPr/>
        </p:nvSpPr>
        <p:spPr>
          <a:xfrm>
            <a:off x="2621281" y="5878638"/>
            <a:ext cx="453812" cy="1151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med rundade hörn 11">
            <a:extLst>
              <a:ext uri="{FF2B5EF4-FFF2-40B4-BE49-F238E27FC236}">
                <a16:creationId xmlns:a16="http://schemas.microsoft.com/office/drawing/2014/main" id="{69C87424-51A2-4BAC-8B49-F325CB274EEA}"/>
              </a:ext>
            </a:extLst>
          </p:cNvPr>
          <p:cNvSpPr/>
          <p:nvPr/>
        </p:nvSpPr>
        <p:spPr>
          <a:xfrm>
            <a:off x="5198533" y="3271877"/>
            <a:ext cx="297840" cy="79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med rundade hörn 11">
            <a:extLst>
              <a:ext uri="{FF2B5EF4-FFF2-40B4-BE49-F238E27FC236}">
                <a16:creationId xmlns:a16="http://schemas.microsoft.com/office/drawing/2014/main" id="{799B34AF-DCD4-411F-AB5F-B9A508E3A4FF}"/>
              </a:ext>
            </a:extLst>
          </p:cNvPr>
          <p:cNvSpPr/>
          <p:nvPr/>
        </p:nvSpPr>
        <p:spPr>
          <a:xfrm>
            <a:off x="8549641" y="4985237"/>
            <a:ext cx="137160" cy="80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med rundade hörn 11">
            <a:extLst>
              <a:ext uri="{FF2B5EF4-FFF2-40B4-BE49-F238E27FC236}">
                <a16:creationId xmlns:a16="http://schemas.microsoft.com/office/drawing/2014/main" id="{E40BBF6A-6B1E-4D5A-A79B-723CEEB0FE88}"/>
              </a:ext>
            </a:extLst>
          </p:cNvPr>
          <p:cNvSpPr/>
          <p:nvPr/>
        </p:nvSpPr>
        <p:spPr>
          <a:xfrm>
            <a:off x="8549641" y="2741230"/>
            <a:ext cx="137160" cy="80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707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9954122-2896-4956-B96C-3D70122B82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79" y="2318644"/>
            <a:ext cx="5612782" cy="3966366"/>
          </a:xfrm>
          <a:prstGeom prst="rect">
            <a:avLst/>
          </a:prstGeom>
          <a:ln>
            <a:solidFill>
              <a:schemeClr val="bg1">
                <a:lumMod val="85000"/>
              </a:schemeClr>
            </a:solidFill>
          </a:ln>
        </p:spPr>
      </p:pic>
      <p:pic>
        <p:nvPicPr>
          <p:cNvPr id="13" name="Bildobjekt 12">
            <a:extLst>
              <a:ext uri="{FF2B5EF4-FFF2-40B4-BE49-F238E27FC236}">
                <a16:creationId xmlns:a16="http://schemas.microsoft.com/office/drawing/2014/main" id="{E8785F09-E65E-4D89-B6CE-88881794059C}"/>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chemeClr val="bg1"/>
                </a:solidFill>
              </a:rPr>
              <a:t>2. Från plan till sektion </a:t>
            </a:r>
            <a:br>
              <a:rPr lang="sv-SE" sz="8800" dirty="0">
                <a:solidFill>
                  <a:srgbClr val="FFFFFF"/>
                </a:solidFill>
              </a:rPr>
            </a:br>
            <a:endParaRPr lang="sv-SE" sz="1800" dirty="0">
              <a:solidFill>
                <a:schemeClr val="bg1"/>
              </a:solidFill>
            </a:endParaRPr>
          </a:p>
        </p:txBody>
      </p:sp>
      <p:sp>
        <p:nvSpPr>
          <p:cNvPr id="11" name="Platshållare för innehåll 6">
            <a:extLst>
              <a:ext uri="{FF2B5EF4-FFF2-40B4-BE49-F238E27FC236}">
                <a16:creationId xmlns:a16="http://schemas.microsoft.com/office/drawing/2014/main" id="{7B2AB11D-5248-483F-8349-D2212F121B3D}"/>
              </a:ext>
            </a:extLst>
          </p:cNvPr>
          <p:cNvSpPr>
            <a:spLocks noGrp="1"/>
          </p:cNvSpPr>
          <p:nvPr>
            <p:ph sz="quarter" idx="14"/>
          </p:nvPr>
        </p:nvSpPr>
        <p:spPr>
          <a:xfrm>
            <a:off x="385079" y="1498917"/>
            <a:ext cx="11578321" cy="4176000"/>
          </a:xfrm>
        </p:spPr>
        <p:txBody>
          <a:bodyPr/>
          <a:lstStyle/>
          <a:p>
            <a:pPr marL="0" indent="0">
              <a:spcBef>
                <a:spcPts val="600"/>
              </a:spcBef>
              <a:buNone/>
            </a:pPr>
            <a:r>
              <a:rPr lang="sv-SE" sz="1600" dirty="0"/>
              <a:t>Hänvisningar från plan till sektion ska finnas med på samtliga planritningar oavsett </a:t>
            </a:r>
            <a:r>
              <a:rPr lang="sv-SE" sz="1600" dirty="0" err="1"/>
              <a:t>delplan</a:t>
            </a:r>
            <a:r>
              <a:rPr lang="sv-SE" sz="1600" dirty="0"/>
              <a:t> eller översiktsplan. Hänvisning per plan och inte intervall för att underlätta att se att alla handlingar finns och underlättar hantering i mobila enheter genom att klicka direkt på respektive plan.</a:t>
            </a:r>
            <a:endParaRPr lang="sv-SE" dirty="0">
              <a:latin typeface="Arial" pitchFamily="34" charset="0"/>
            </a:endParaRPr>
          </a:p>
          <a:p>
            <a:pPr marL="0" indent="0">
              <a:spcBef>
                <a:spcPts val="600"/>
              </a:spcBef>
              <a:buNone/>
            </a:pPr>
            <a:endParaRPr lang="sv-SE" dirty="0">
              <a:latin typeface="Arial" pitchFamily="34" charset="0"/>
            </a:endParaRPr>
          </a:p>
          <a:p>
            <a:pPr marL="0" indent="0">
              <a:buNone/>
            </a:pPr>
            <a:endParaRPr lang="sv-SE" dirty="0"/>
          </a:p>
        </p:txBody>
      </p:sp>
      <p:pic>
        <p:nvPicPr>
          <p:cNvPr id="8" name="Bildobjekt 7">
            <a:extLst>
              <a:ext uri="{FF2B5EF4-FFF2-40B4-BE49-F238E27FC236}">
                <a16:creationId xmlns:a16="http://schemas.microsoft.com/office/drawing/2014/main" id="{EE4EB785-8137-4478-9AD9-B8C552A300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1553" y="2256717"/>
            <a:ext cx="4235404" cy="3016669"/>
          </a:xfrm>
          <a:prstGeom prst="rect">
            <a:avLst/>
          </a:prstGeom>
          <a:ln>
            <a:solidFill>
              <a:schemeClr val="bg1">
                <a:lumMod val="75000"/>
              </a:schemeClr>
            </a:solidFill>
          </a:ln>
        </p:spPr>
      </p:pic>
      <p:cxnSp>
        <p:nvCxnSpPr>
          <p:cNvPr id="12" name="Rak pilkoppling 11"/>
          <p:cNvCxnSpPr>
            <a:cxnSpLocks/>
          </p:cNvCxnSpPr>
          <p:nvPr/>
        </p:nvCxnSpPr>
        <p:spPr>
          <a:xfrm flipV="1">
            <a:off x="5248937" y="4185194"/>
            <a:ext cx="1932616" cy="1097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028D478F-095B-42BA-B6E0-648CF0D41C4C}"/>
              </a:ext>
            </a:extLst>
          </p:cNvPr>
          <p:cNvCxnSpPr>
            <a:cxnSpLocks/>
          </p:cNvCxnSpPr>
          <p:nvPr/>
        </p:nvCxnSpPr>
        <p:spPr>
          <a:xfrm flipH="1">
            <a:off x="5997861" y="3375086"/>
            <a:ext cx="4389929"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231DD04D-3DED-4445-939C-1E9AC887523D}"/>
              </a:ext>
            </a:extLst>
          </p:cNvPr>
          <p:cNvCxnSpPr>
            <a:cxnSpLocks/>
          </p:cNvCxnSpPr>
          <p:nvPr/>
        </p:nvCxnSpPr>
        <p:spPr>
          <a:xfrm flipH="1">
            <a:off x="5997861" y="2760733"/>
            <a:ext cx="4875881"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ktangel med rundade hörn 11">
            <a:extLst>
              <a:ext uri="{FF2B5EF4-FFF2-40B4-BE49-F238E27FC236}">
                <a16:creationId xmlns:a16="http://schemas.microsoft.com/office/drawing/2014/main" id="{886ACAB1-1C62-481D-AD34-E3D5B48EFC7B}"/>
              </a:ext>
            </a:extLst>
          </p:cNvPr>
          <p:cNvSpPr/>
          <p:nvPr/>
        </p:nvSpPr>
        <p:spPr>
          <a:xfrm>
            <a:off x="4926791" y="4068562"/>
            <a:ext cx="310793" cy="2332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med rundade hörn 11">
            <a:extLst>
              <a:ext uri="{FF2B5EF4-FFF2-40B4-BE49-F238E27FC236}">
                <a16:creationId xmlns:a16="http://schemas.microsoft.com/office/drawing/2014/main" id="{D36182FD-F4C9-424A-864C-F1AE6B996BBE}"/>
              </a:ext>
            </a:extLst>
          </p:cNvPr>
          <p:cNvSpPr/>
          <p:nvPr/>
        </p:nvSpPr>
        <p:spPr>
          <a:xfrm flipH="1">
            <a:off x="10387790" y="3322087"/>
            <a:ext cx="177339" cy="1063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med rundade hörn 11">
            <a:extLst>
              <a:ext uri="{FF2B5EF4-FFF2-40B4-BE49-F238E27FC236}">
                <a16:creationId xmlns:a16="http://schemas.microsoft.com/office/drawing/2014/main" id="{B00FEE01-FFE0-44E8-BFF6-C22C749F3B14}"/>
              </a:ext>
            </a:extLst>
          </p:cNvPr>
          <p:cNvSpPr/>
          <p:nvPr/>
        </p:nvSpPr>
        <p:spPr>
          <a:xfrm>
            <a:off x="10873740" y="2713845"/>
            <a:ext cx="179070" cy="783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08784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1443D0B1-61EA-4CE6-81E0-825C6AEFA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0126" y="2627248"/>
            <a:ext cx="4521824" cy="3186319"/>
          </a:xfrm>
          <a:prstGeom prst="rect">
            <a:avLst/>
          </a:prstGeom>
          <a:ln>
            <a:solidFill>
              <a:schemeClr val="bg1">
                <a:lumMod val="75000"/>
              </a:schemeClr>
            </a:solidFill>
          </a:ln>
        </p:spPr>
      </p:pic>
      <p:pic>
        <p:nvPicPr>
          <p:cNvPr id="19" name="Bildobjekt 18">
            <a:extLst>
              <a:ext uri="{FF2B5EF4-FFF2-40B4-BE49-F238E27FC236}">
                <a16:creationId xmlns:a16="http://schemas.microsoft.com/office/drawing/2014/main" id="{904EF123-A514-4F22-B517-1ED1C81B3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80" y="2594948"/>
            <a:ext cx="5612780" cy="3976386"/>
          </a:xfrm>
          <a:prstGeom prst="rect">
            <a:avLst/>
          </a:prstGeom>
          <a:ln>
            <a:solidFill>
              <a:schemeClr val="bg1">
                <a:lumMod val="85000"/>
              </a:schemeClr>
            </a:solidFill>
          </a:ln>
        </p:spPr>
      </p:pic>
      <p:pic>
        <p:nvPicPr>
          <p:cNvPr id="14" name="Bildobjekt 13">
            <a:extLst>
              <a:ext uri="{FF2B5EF4-FFF2-40B4-BE49-F238E27FC236}">
                <a16:creationId xmlns:a16="http://schemas.microsoft.com/office/drawing/2014/main" id="{A3BBC576-0EED-453E-9FAE-6C628778A03D}"/>
              </a:ext>
            </a:extLst>
          </p:cNvPr>
          <p:cNvPicPr>
            <a:picLocks noChangeAspect="1"/>
          </p:cNvPicPr>
          <p:nvPr/>
        </p:nvPicPr>
        <p:blipFill>
          <a:blip r:embed="rId4"/>
          <a:stretch>
            <a:fillRect/>
          </a:stretch>
        </p:blipFill>
        <p:spPr>
          <a:xfrm>
            <a:off x="10534650" y="6277264"/>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3. </a:t>
            </a:r>
            <a:r>
              <a:rPr lang="sv-SE" dirty="0">
                <a:solidFill>
                  <a:schemeClr val="bg1"/>
                </a:solidFill>
              </a:rPr>
              <a:t>Från sektion till plan</a:t>
            </a:r>
            <a:br>
              <a:rPr lang="sv-SE" sz="8800" dirty="0">
                <a:solidFill>
                  <a:srgbClr val="FFFFFF"/>
                </a:solidFill>
              </a:rPr>
            </a:br>
            <a:endParaRPr lang="sv-SE" sz="1800" dirty="0">
              <a:solidFill>
                <a:schemeClr val="bg1"/>
              </a:solidFill>
            </a:endParaRPr>
          </a:p>
        </p:txBody>
      </p:sp>
      <p:sp>
        <p:nvSpPr>
          <p:cNvPr id="12" name="Platshållare för innehåll 6">
            <a:extLst>
              <a:ext uri="{FF2B5EF4-FFF2-40B4-BE49-F238E27FC236}">
                <a16:creationId xmlns:a16="http://schemas.microsoft.com/office/drawing/2014/main" id="{0637A77D-DF65-485F-AD21-1749DA49B23C}"/>
              </a:ext>
            </a:extLst>
          </p:cNvPr>
          <p:cNvSpPr txBox="1">
            <a:spLocks/>
          </p:cNvSpPr>
          <p:nvPr/>
        </p:nvSpPr>
        <p:spPr bwMode="auto">
          <a:xfrm>
            <a:off x="385080" y="1493033"/>
            <a:ext cx="11723184" cy="10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None/>
            </a:pPr>
            <a:r>
              <a:rPr lang="sv-SE" sz="1600" dirty="0"/>
              <a:t>Från sektionsritning med hänvisning till planritningens ritningsnummer. Hänvisningen i slipen ska undvika intervall.</a:t>
            </a:r>
            <a:br>
              <a:rPr lang="sv-SE" sz="1600" dirty="0"/>
            </a:br>
            <a:br>
              <a:rPr lang="sv-SE" sz="1600" dirty="0"/>
            </a:br>
            <a:r>
              <a:rPr lang="sv-SE" sz="1600" dirty="0">
                <a:latin typeface="Arial" pitchFamily="34" charset="0"/>
              </a:rPr>
              <a:t>Förenklar att hitta handlingar och använda mobila enheter för att hantera inre APD-planer, visualisera planering genom att klicka fram respektive planritning via hyperlänkar.</a:t>
            </a:r>
          </a:p>
          <a:p>
            <a:pPr marL="0" indent="0">
              <a:spcBef>
                <a:spcPts val="600"/>
              </a:spcBef>
              <a:buNone/>
            </a:pPr>
            <a:endParaRPr lang="sv-SE" sz="1600" dirty="0">
              <a:latin typeface="Arial" pitchFamily="34" charset="0"/>
            </a:endParaRPr>
          </a:p>
        </p:txBody>
      </p:sp>
      <p:sp>
        <p:nvSpPr>
          <p:cNvPr id="17" name="Rektangel med rundade hörn 11">
            <a:extLst>
              <a:ext uri="{FF2B5EF4-FFF2-40B4-BE49-F238E27FC236}">
                <a16:creationId xmlns:a16="http://schemas.microsoft.com/office/drawing/2014/main" id="{9A95D27B-9826-46E8-BC8E-F719C0F21EBF}"/>
              </a:ext>
            </a:extLst>
          </p:cNvPr>
          <p:cNvSpPr/>
          <p:nvPr/>
        </p:nvSpPr>
        <p:spPr>
          <a:xfrm>
            <a:off x="11246427" y="3356851"/>
            <a:ext cx="188130" cy="623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15" name="Rak pilkoppling 14">
            <a:extLst>
              <a:ext uri="{FF2B5EF4-FFF2-40B4-BE49-F238E27FC236}">
                <a16:creationId xmlns:a16="http://schemas.microsoft.com/office/drawing/2014/main" id="{3EC284AF-CE34-40D8-9586-A509C648A235}"/>
              </a:ext>
            </a:extLst>
          </p:cNvPr>
          <p:cNvCxnSpPr>
            <a:cxnSpLocks/>
            <a:stCxn id="17" idx="1"/>
          </p:cNvCxnSpPr>
          <p:nvPr/>
        </p:nvCxnSpPr>
        <p:spPr>
          <a:xfrm flipH="1">
            <a:off x="5997861" y="3388028"/>
            <a:ext cx="5248566"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ktangel med rundade hörn 11">
            <a:extLst>
              <a:ext uri="{FF2B5EF4-FFF2-40B4-BE49-F238E27FC236}">
                <a16:creationId xmlns:a16="http://schemas.microsoft.com/office/drawing/2014/main" id="{996B0C7A-50AA-45EC-80CD-B18CAD2B67E2}"/>
              </a:ext>
            </a:extLst>
          </p:cNvPr>
          <p:cNvSpPr/>
          <p:nvPr/>
        </p:nvSpPr>
        <p:spPr>
          <a:xfrm>
            <a:off x="4638330" y="4400245"/>
            <a:ext cx="243341" cy="1101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13" name="Rak pilkoppling 12"/>
          <p:cNvCxnSpPr>
            <a:cxnSpLocks/>
            <a:stCxn id="24" idx="3"/>
          </p:cNvCxnSpPr>
          <p:nvPr/>
        </p:nvCxnSpPr>
        <p:spPr>
          <a:xfrm>
            <a:off x="4881671" y="4455325"/>
            <a:ext cx="2388454"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9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529" y="3561327"/>
            <a:ext cx="4227761" cy="2985803"/>
          </a:xfrm>
          <a:prstGeom prst="rect">
            <a:avLst/>
          </a:prstGeom>
          <a:ln>
            <a:solidFill>
              <a:schemeClr val="bg1">
                <a:lumMod val="75000"/>
              </a:schemeClr>
            </a:solidFill>
          </a:ln>
        </p:spPr>
      </p:pic>
      <p:pic>
        <p:nvPicPr>
          <p:cNvPr id="15" name="Bildobjekt 14">
            <a:extLst>
              <a:ext uri="{FF2B5EF4-FFF2-40B4-BE49-F238E27FC236}">
                <a16:creationId xmlns:a16="http://schemas.microsoft.com/office/drawing/2014/main" id="{F6D3D540-4823-4326-B368-A36790AD0082}"/>
              </a:ext>
            </a:extLst>
          </p:cNvPr>
          <p:cNvPicPr>
            <a:picLocks noChangeAspect="1"/>
          </p:cNvPicPr>
          <p:nvPr/>
        </p:nvPicPr>
        <p:blipFill>
          <a:blip r:embed="rId3"/>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4a. </a:t>
            </a:r>
            <a:r>
              <a:rPr lang="sv-SE" dirty="0">
                <a:solidFill>
                  <a:schemeClr val="bg1"/>
                </a:solidFill>
              </a:rPr>
              <a:t>Från orienteringsfigur till delplaner</a:t>
            </a:r>
            <a:br>
              <a:rPr lang="sv-SE" sz="8800" dirty="0">
                <a:solidFill>
                  <a:srgbClr val="FFFFFF"/>
                </a:solidFill>
              </a:rPr>
            </a:br>
            <a:endParaRPr lang="sv-SE" sz="1800" dirty="0">
              <a:solidFill>
                <a:schemeClr val="bg1"/>
              </a:solidFill>
            </a:endParaRPr>
          </a:p>
        </p:txBody>
      </p:sp>
      <p:sp>
        <p:nvSpPr>
          <p:cNvPr id="10" name="Platshållare för innehåll 6">
            <a:extLst>
              <a:ext uri="{FF2B5EF4-FFF2-40B4-BE49-F238E27FC236}">
                <a16:creationId xmlns:a16="http://schemas.microsoft.com/office/drawing/2014/main" id="{D68B04C3-97D4-4F5B-8362-E7BB4A244B59}"/>
              </a:ext>
            </a:extLst>
          </p:cNvPr>
          <p:cNvSpPr>
            <a:spLocks noGrp="1"/>
          </p:cNvSpPr>
          <p:nvPr>
            <p:ph sz="quarter" idx="14"/>
          </p:nvPr>
        </p:nvSpPr>
        <p:spPr>
          <a:xfrm>
            <a:off x="385080" y="1498917"/>
            <a:ext cx="11423336" cy="820688"/>
          </a:xfrm>
        </p:spPr>
        <p:txBody>
          <a:bodyPr/>
          <a:lstStyle/>
          <a:p>
            <a:pPr marL="0" indent="0">
              <a:spcBef>
                <a:spcPts val="600"/>
              </a:spcBef>
              <a:buNone/>
            </a:pPr>
            <a:r>
              <a:rPr lang="sv-SE" sz="1600" dirty="0"/>
              <a:t>Orienteringsfigurer i planritningar med hänvisningar till delplaner underlättar att hitta rätt handling samt snabbar på hanteringen med mobila enheter. Exemplet nedan visar hur planfiguren är länkad till plan 1 medan sektionsfigurerna är länkade till övriga plan beroende på vilken del av planfiguren som visas. </a:t>
            </a:r>
            <a:r>
              <a:rPr lang="sv-SE" sz="1600" b="1" dirty="0"/>
              <a:t>Detaljnivån bestäms inför projekteringen. </a:t>
            </a:r>
            <a:endParaRPr lang="sv-SE" b="1" dirty="0"/>
          </a:p>
        </p:txBody>
      </p:sp>
      <p:pic>
        <p:nvPicPr>
          <p:cNvPr id="20" name="Bildobjekt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7485" y="2424390"/>
            <a:ext cx="2298622" cy="2273873"/>
          </a:xfrm>
          <a:prstGeom prst="rect">
            <a:avLst/>
          </a:prstGeom>
          <a:ln>
            <a:solidFill>
              <a:schemeClr val="bg1">
                <a:lumMod val="75000"/>
              </a:schemeClr>
            </a:solidFill>
          </a:ln>
        </p:spPr>
      </p:pic>
      <p:pic>
        <p:nvPicPr>
          <p:cNvPr id="21" name="Bildobjekt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272" y="2424390"/>
            <a:ext cx="2301716" cy="2273873"/>
          </a:xfrm>
          <a:prstGeom prst="rect">
            <a:avLst/>
          </a:prstGeom>
          <a:ln>
            <a:solidFill>
              <a:schemeClr val="bg1">
                <a:lumMod val="75000"/>
              </a:schemeClr>
            </a:solidFill>
          </a:ln>
        </p:spPr>
      </p:pic>
      <p:pic>
        <p:nvPicPr>
          <p:cNvPr id="22" name="Bildobjekt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1226" y="2424390"/>
            <a:ext cx="2301715" cy="2273873"/>
          </a:xfrm>
          <a:prstGeom prst="rect">
            <a:avLst/>
          </a:prstGeom>
          <a:ln>
            <a:solidFill>
              <a:schemeClr val="bg1">
                <a:lumMod val="75000"/>
              </a:schemeClr>
            </a:solidFill>
          </a:ln>
        </p:spPr>
      </p:pic>
      <p:pic>
        <p:nvPicPr>
          <p:cNvPr id="23" name="Bildobjekt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61684" y="2424391"/>
            <a:ext cx="2301716" cy="2273873"/>
          </a:xfrm>
          <a:prstGeom prst="rect">
            <a:avLst/>
          </a:prstGeom>
          <a:ln>
            <a:solidFill>
              <a:schemeClr val="bg1">
                <a:lumMod val="75000"/>
              </a:schemeClr>
            </a:solidFill>
          </a:ln>
        </p:spPr>
      </p:pic>
      <p:cxnSp>
        <p:nvCxnSpPr>
          <p:cNvPr id="24" name="Rak koppling 23"/>
          <p:cNvCxnSpPr>
            <a:cxnSpLocks/>
          </p:cNvCxnSpPr>
          <p:nvPr/>
        </p:nvCxnSpPr>
        <p:spPr>
          <a:xfrm>
            <a:off x="3694545" y="4698263"/>
            <a:ext cx="236489" cy="292681"/>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Rak pilkoppling 30"/>
          <p:cNvCxnSpPr>
            <a:cxnSpLocks/>
          </p:cNvCxnSpPr>
          <p:nvPr/>
        </p:nvCxnSpPr>
        <p:spPr>
          <a:xfrm>
            <a:off x="2937164" y="2829791"/>
            <a:ext cx="1358108"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Rak pilkoppling 32"/>
          <p:cNvCxnSpPr>
            <a:cxnSpLocks/>
          </p:cNvCxnSpPr>
          <p:nvPr/>
        </p:nvCxnSpPr>
        <p:spPr>
          <a:xfrm>
            <a:off x="4955309" y="3910446"/>
            <a:ext cx="2005917"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Rak pilkoppling 34"/>
          <p:cNvCxnSpPr>
            <a:cxnSpLocks/>
          </p:cNvCxnSpPr>
          <p:nvPr/>
        </p:nvCxnSpPr>
        <p:spPr>
          <a:xfrm>
            <a:off x="8169564" y="3208482"/>
            <a:ext cx="1492120"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ktangel med rundade hörn 11">
            <a:extLst>
              <a:ext uri="{FF2B5EF4-FFF2-40B4-BE49-F238E27FC236}">
                <a16:creationId xmlns:a16="http://schemas.microsoft.com/office/drawing/2014/main" id="{FA33669F-6535-4080-B5C6-F102F9CBB23D}"/>
              </a:ext>
            </a:extLst>
          </p:cNvPr>
          <p:cNvSpPr/>
          <p:nvPr/>
        </p:nvSpPr>
        <p:spPr>
          <a:xfrm>
            <a:off x="2641600" y="2791326"/>
            <a:ext cx="287459" cy="85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med rundade hörn 11">
            <a:extLst>
              <a:ext uri="{FF2B5EF4-FFF2-40B4-BE49-F238E27FC236}">
                <a16:creationId xmlns:a16="http://schemas.microsoft.com/office/drawing/2014/main" id="{9CAB8C06-A075-44FC-81E0-791F28619C26}"/>
              </a:ext>
            </a:extLst>
          </p:cNvPr>
          <p:cNvSpPr/>
          <p:nvPr/>
        </p:nvSpPr>
        <p:spPr>
          <a:xfrm>
            <a:off x="4632036" y="3868335"/>
            <a:ext cx="323273" cy="848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med rundade hörn 11">
            <a:extLst>
              <a:ext uri="{FF2B5EF4-FFF2-40B4-BE49-F238E27FC236}">
                <a16:creationId xmlns:a16="http://schemas.microsoft.com/office/drawing/2014/main" id="{97C2D965-E8BF-4CED-834C-2E4F6EEF3645}"/>
              </a:ext>
            </a:extLst>
          </p:cNvPr>
          <p:cNvSpPr/>
          <p:nvPr/>
        </p:nvSpPr>
        <p:spPr>
          <a:xfrm>
            <a:off x="7887855" y="3166371"/>
            <a:ext cx="284469" cy="89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433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8A51550E-A067-4E7B-9F83-E1DF3ECD45E8}"/>
              </a:ext>
            </a:extLst>
          </p:cNvPr>
          <p:cNvPicPr>
            <a:picLocks noChangeAspect="1"/>
          </p:cNvPicPr>
          <p:nvPr/>
        </p:nvPicPr>
        <p:blipFill>
          <a:blip r:embed="rId2"/>
          <a:stretch>
            <a:fillRect/>
          </a:stretch>
        </p:blipFill>
        <p:spPr>
          <a:xfrm>
            <a:off x="10534650" y="6295736"/>
            <a:ext cx="1257300" cy="427482"/>
          </a:xfrm>
          <a:prstGeom prst="rect">
            <a:avLst/>
          </a:prstGeom>
        </p:spPr>
      </p:pic>
      <p:sp>
        <p:nvSpPr>
          <p:cNvPr id="5" name="Rektangel 4"/>
          <p:cNvSpPr/>
          <p:nvPr/>
        </p:nvSpPr>
        <p:spPr>
          <a:xfrm>
            <a:off x="0" y="1"/>
            <a:ext cx="12192000" cy="1400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a:xfrm>
            <a:off x="385080" y="197634"/>
            <a:ext cx="11723793" cy="1097766"/>
          </a:xfrm>
        </p:spPr>
        <p:txBody>
          <a:bodyPr/>
          <a:lstStyle/>
          <a:p>
            <a:r>
              <a:rPr lang="sv-SE" dirty="0">
                <a:solidFill>
                  <a:srgbClr val="FFFFFF"/>
                </a:solidFill>
              </a:rPr>
              <a:t>4b. Exempel f</a:t>
            </a:r>
            <a:r>
              <a:rPr lang="sv-SE" dirty="0">
                <a:solidFill>
                  <a:schemeClr val="bg1"/>
                </a:solidFill>
              </a:rPr>
              <a:t>rån orienteringsfigur till delplaner</a:t>
            </a:r>
            <a:br>
              <a:rPr lang="sv-SE" sz="8800" dirty="0">
                <a:solidFill>
                  <a:srgbClr val="FFFFFF"/>
                </a:solidFill>
              </a:rPr>
            </a:br>
            <a:endParaRPr lang="sv-SE" sz="1800" dirty="0">
              <a:solidFill>
                <a:schemeClr val="bg1"/>
              </a:solidFill>
            </a:endParaRPr>
          </a:p>
        </p:txBody>
      </p:sp>
      <p:sp>
        <p:nvSpPr>
          <p:cNvPr id="10" name="Platshållare för innehåll 6">
            <a:extLst>
              <a:ext uri="{FF2B5EF4-FFF2-40B4-BE49-F238E27FC236}">
                <a16:creationId xmlns:a16="http://schemas.microsoft.com/office/drawing/2014/main" id="{D68B04C3-97D4-4F5B-8362-E7BB4A244B59}"/>
              </a:ext>
            </a:extLst>
          </p:cNvPr>
          <p:cNvSpPr>
            <a:spLocks noGrp="1"/>
          </p:cNvSpPr>
          <p:nvPr>
            <p:ph sz="quarter" idx="14"/>
          </p:nvPr>
        </p:nvSpPr>
        <p:spPr>
          <a:xfrm>
            <a:off x="385080" y="1498917"/>
            <a:ext cx="11423336" cy="573374"/>
          </a:xfrm>
        </p:spPr>
        <p:txBody>
          <a:bodyPr/>
          <a:lstStyle/>
          <a:p>
            <a:pPr marL="0" indent="0">
              <a:spcBef>
                <a:spcPts val="600"/>
              </a:spcBef>
              <a:buNone/>
            </a:pPr>
            <a:r>
              <a:rPr lang="sv-SE" sz="1600" dirty="0">
                <a:latin typeface="Arial" pitchFamily="34" charset="0"/>
              </a:rPr>
              <a:t>Två ytterligare exempel på länkar via orienteringsfiguren –  orientera sig per trapphus och planritning eller per </a:t>
            </a:r>
            <a:r>
              <a:rPr lang="sv-SE" sz="1600" dirty="0" err="1">
                <a:latin typeface="Arial" pitchFamily="34" charset="0"/>
              </a:rPr>
              <a:t>delplan</a:t>
            </a:r>
            <a:r>
              <a:rPr lang="sv-SE" sz="1600" dirty="0">
                <a:latin typeface="Arial" pitchFamily="34" charset="0"/>
              </a:rPr>
              <a:t>. Det bör alltid finnas hela planritningar och hänvisning till respektive </a:t>
            </a:r>
            <a:r>
              <a:rPr lang="sv-SE" sz="1600" dirty="0" err="1">
                <a:latin typeface="Arial" pitchFamily="34" charset="0"/>
              </a:rPr>
              <a:t>delplan</a:t>
            </a:r>
            <a:r>
              <a:rPr lang="sv-SE" sz="1600" dirty="0">
                <a:latin typeface="Arial" pitchFamily="34" charset="0"/>
              </a:rPr>
              <a:t>. Detta för att underlätta överblick, planering och samordning med underentreprenörer och hanterverkare samt förvaltning. </a:t>
            </a:r>
            <a:r>
              <a:rPr lang="sv-SE" sz="1600" b="1" dirty="0"/>
              <a:t>Detaljnivån bestäms inför projekteringen. </a:t>
            </a:r>
            <a:br>
              <a:rPr lang="sv-SE" sz="1600" dirty="0">
                <a:latin typeface="Arial" pitchFamily="34" charset="0"/>
              </a:rPr>
            </a:br>
            <a:br>
              <a:rPr lang="sv-SE" sz="1600" dirty="0">
                <a:latin typeface="Arial" pitchFamily="34" charset="0"/>
              </a:rPr>
            </a:br>
            <a:endParaRPr lang="sv-SE" dirty="0"/>
          </a:p>
        </p:txBody>
      </p:sp>
      <p:pic>
        <p:nvPicPr>
          <p:cNvPr id="13" name="Bildobjekt 12">
            <a:extLst>
              <a:ext uri="{FF2B5EF4-FFF2-40B4-BE49-F238E27FC236}">
                <a16:creationId xmlns:a16="http://schemas.microsoft.com/office/drawing/2014/main" id="{1E5CBA3F-A8F6-473B-A17E-D179D0035E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5028" y="2329080"/>
            <a:ext cx="3318600" cy="2358444"/>
          </a:xfrm>
          <a:prstGeom prst="rect">
            <a:avLst/>
          </a:prstGeom>
          <a:ln>
            <a:solidFill>
              <a:schemeClr val="bg1">
                <a:lumMod val="75000"/>
              </a:schemeClr>
            </a:solidFill>
          </a:ln>
        </p:spPr>
      </p:pic>
      <p:pic>
        <p:nvPicPr>
          <p:cNvPr id="12" name="Bildobjekt 11">
            <a:extLst>
              <a:ext uri="{FF2B5EF4-FFF2-40B4-BE49-F238E27FC236}">
                <a16:creationId xmlns:a16="http://schemas.microsoft.com/office/drawing/2014/main" id="{77171908-9B83-42E6-9C35-E96D3DE5B065}"/>
              </a:ext>
            </a:extLst>
          </p:cNvPr>
          <p:cNvPicPr>
            <a:picLocks noChangeAspect="1"/>
          </p:cNvPicPr>
          <p:nvPr/>
        </p:nvPicPr>
        <p:blipFill>
          <a:blip r:embed="rId4"/>
          <a:stretch>
            <a:fillRect/>
          </a:stretch>
        </p:blipFill>
        <p:spPr>
          <a:xfrm>
            <a:off x="9692089" y="4386308"/>
            <a:ext cx="2205621" cy="1719859"/>
          </a:xfrm>
          <a:prstGeom prst="rect">
            <a:avLst/>
          </a:prstGeom>
          <a:ln>
            <a:solidFill>
              <a:schemeClr val="bg1">
                <a:lumMod val="75000"/>
              </a:schemeClr>
            </a:solidFill>
          </a:ln>
        </p:spPr>
      </p:pic>
      <p:pic>
        <p:nvPicPr>
          <p:cNvPr id="3" name="Bildobjekt 2">
            <a:extLst>
              <a:ext uri="{FF2B5EF4-FFF2-40B4-BE49-F238E27FC236}">
                <a16:creationId xmlns:a16="http://schemas.microsoft.com/office/drawing/2014/main" id="{D9F25341-5973-4B06-B518-4968DF5A46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820" y="2329080"/>
            <a:ext cx="3217355" cy="2314776"/>
          </a:xfrm>
          <a:prstGeom prst="rect">
            <a:avLst/>
          </a:prstGeom>
          <a:ln>
            <a:solidFill>
              <a:schemeClr val="bg1">
                <a:lumMod val="75000"/>
              </a:schemeClr>
            </a:solidFill>
          </a:ln>
        </p:spPr>
      </p:pic>
      <p:pic>
        <p:nvPicPr>
          <p:cNvPr id="8" name="Bildobjekt 7">
            <a:extLst>
              <a:ext uri="{FF2B5EF4-FFF2-40B4-BE49-F238E27FC236}">
                <a16:creationId xmlns:a16="http://schemas.microsoft.com/office/drawing/2014/main" id="{7C29136C-0FAC-4B7F-9BBB-560F618FC7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6636" y="4386309"/>
            <a:ext cx="2111076" cy="1313993"/>
          </a:xfrm>
          <a:prstGeom prst="rect">
            <a:avLst/>
          </a:prstGeom>
          <a:ln>
            <a:solidFill>
              <a:schemeClr val="bg1">
                <a:lumMod val="75000"/>
              </a:schemeClr>
            </a:solidFill>
          </a:ln>
        </p:spPr>
      </p:pic>
      <p:pic>
        <p:nvPicPr>
          <p:cNvPr id="11" name="Bildobjekt 10">
            <a:extLst>
              <a:ext uri="{FF2B5EF4-FFF2-40B4-BE49-F238E27FC236}">
                <a16:creationId xmlns:a16="http://schemas.microsoft.com/office/drawing/2014/main" id="{1F5C2A4C-7CD6-4367-A61F-4CDDCDFADE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74025" y="2329080"/>
            <a:ext cx="2106211" cy="2057229"/>
          </a:xfrm>
          <a:prstGeom prst="rect">
            <a:avLst/>
          </a:prstGeom>
          <a:ln>
            <a:solidFill>
              <a:schemeClr val="bg1">
                <a:lumMod val="75000"/>
              </a:schemeClr>
            </a:solidFill>
          </a:ln>
        </p:spPr>
      </p:pic>
      <p:cxnSp>
        <p:nvCxnSpPr>
          <p:cNvPr id="14" name="Rak koppling 13">
            <a:extLst>
              <a:ext uri="{FF2B5EF4-FFF2-40B4-BE49-F238E27FC236}">
                <a16:creationId xmlns:a16="http://schemas.microsoft.com/office/drawing/2014/main" id="{55B442FD-DB88-4BDD-AC55-8DE531D7BDE9}"/>
              </a:ext>
            </a:extLst>
          </p:cNvPr>
          <p:cNvCxnSpPr>
            <a:cxnSpLocks/>
          </p:cNvCxnSpPr>
          <p:nvPr/>
        </p:nvCxnSpPr>
        <p:spPr>
          <a:xfrm>
            <a:off x="3735859" y="3444399"/>
            <a:ext cx="238166" cy="0"/>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DD34DF10-F39C-4B76-B298-CD14DFCB279F}"/>
              </a:ext>
            </a:extLst>
          </p:cNvPr>
          <p:cNvCxnSpPr>
            <a:cxnSpLocks/>
          </p:cNvCxnSpPr>
          <p:nvPr/>
        </p:nvCxnSpPr>
        <p:spPr>
          <a:xfrm>
            <a:off x="3720399" y="3823042"/>
            <a:ext cx="229179" cy="601866"/>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B06A0768-11A4-41FE-AEA1-9EFCE8863361}"/>
              </a:ext>
            </a:extLst>
          </p:cNvPr>
          <p:cNvCxnSpPr>
            <a:cxnSpLocks/>
          </p:cNvCxnSpPr>
          <p:nvPr/>
        </p:nvCxnSpPr>
        <p:spPr>
          <a:xfrm>
            <a:off x="9553628" y="4123975"/>
            <a:ext cx="154792" cy="262333"/>
          </a:xfrm>
          <a:prstGeom prst="line">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856</Words>
  <Application>Microsoft Office PowerPoint</Application>
  <PresentationFormat>Bredbild</PresentationFormat>
  <Paragraphs>91</Paragraphs>
  <Slides>20</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20</vt:i4>
      </vt:variant>
    </vt:vector>
  </HeadingPairs>
  <TitlesOfParts>
    <vt:vector size="23" baseType="lpstr">
      <vt:lpstr>Arial</vt:lpstr>
      <vt:lpstr>Georgia</vt:lpstr>
      <vt:lpstr>1_NCC_widscreen_template_</vt:lpstr>
      <vt:lpstr>Ritramar, namnruta och metadata Anvisning med exempel på information och metadata i handlingsförteckning och ritningar</vt:lpstr>
      <vt:lpstr>Hänvisningar i handlingar Anvisning med exempel på hänvisningar i handlingar</vt:lpstr>
      <vt:lpstr>Hänvisningar i handlingar Anvisning med exempel på hänvisningar i handlingar</vt:lpstr>
      <vt:lpstr>Hänvisningar i handlingar Enklare och snabbare hantering för pekskärmar och mobila enheter med stöd av hyperlänkar</vt:lpstr>
      <vt:lpstr>1. Från situationsplan till översiktsplan </vt:lpstr>
      <vt:lpstr>2. Från plan till sektion  </vt:lpstr>
      <vt:lpstr>3. Från sektion till plan </vt:lpstr>
      <vt:lpstr>4a. Från orienteringsfigur till delplaner </vt:lpstr>
      <vt:lpstr>4b. Exempel från orienteringsfigur till delplaner </vt:lpstr>
      <vt:lpstr>5a. Från slipstext till Handlingsförteckning och AF  </vt:lpstr>
      <vt:lpstr>5b. Från slipstext till översiktsplaner  </vt:lpstr>
      <vt:lpstr>5c. Från slipstext till övriga hänvisningar </vt:lpstr>
      <vt:lpstr>6a. Från planritning till rumsbeskrivning </vt:lpstr>
      <vt:lpstr>6b. Från planritning till rumsbeskrivning </vt:lpstr>
      <vt:lpstr>7. Exempel på färgkoder för hyperlänkar  </vt:lpstr>
      <vt:lpstr>8. Handlingsförteckning </vt:lpstr>
      <vt:lpstr>9. Uppställningsritningar </vt:lpstr>
      <vt:lpstr>10. Litteratabeller </vt:lpstr>
      <vt:lpstr>Hänvisning till andra anvisningar och standarder </vt:lpstr>
      <vt:lpstr>BEA Branschgemensamt projekt via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2019-02-15T09:49:58Z</dcterms:modified>
</cp:coreProperties>
</file>